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83" d="100"/>
          <a:sy n="83" d="100"/>
        </p:scale>
        <p:origin x="126" y="2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3/7/2017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3/7/2017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3/7/2017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3/7/2017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3/7/2017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3/7/2017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3/7/2017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3/7/2017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3/7/2017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3/7/2017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3/7/2017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3/7/2017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3/7/2017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3/7/2017</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3/7/2017</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o2svFVB4s_o"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5385" y="1449147"/>
            <a:ext cx="11006616" cy="2971051"/>
          </a:xfrm>
        </p:spPr>
        <p:txBody>
          <a:bodyPr/>
          <a:lstStyle/>
          <a:p>
            <a:r>
              <a:rPr lang="en-US" sz="7200" dirty="0" smtClean="0"/>
              <a:t>Private Today, </a:t>
            </a:r>
            <a:r>
              <a:rPr lang="en-US" sz="7200" dirty="0" smtClean="0"/>
              <a:t/>
            </a:r>
            <a:br>
              <a:rPr lang="en-US" sz="7200" dirty="0" smtClean="0"/>
            </a:br>
            <a:r>
              <a:rPr lang="en-US" sz="7200" dirty="0" smtClean="0"/>
              <a:t>Public Tomorrow:</a:t>
            </a:r>
            <a:r>
              <a:rPr lang="en-US" dirty="0" smtClean="0"/>
              <a:t/>
            </a:r>
            <a:br>
              <a:rPr lang="en-US" dirty="0" smtClean="0"/>
            </a:br>
            <a:r>
              <a:rPr lang="en-US" i="1" dirty="0" smtClean="0"/>
              <a:t>How can you respect the privacy of others online?</a:t>
            </a:r>
            <a:endParaRPr lang="en-US" dirty="0"/>
          </a:p>
        </p:txBody>
      </p:sp>
      <p:sp>
        <p:nvSpPr>
          <p:cNvPr id="3" name="Subtitle 2"/>
          <p:cNvSpPr>
            <a:spLocks noGrp="1"/>
          </p:cNvSpPr>
          <p:nvPr>
            <p:ph type="subTitle" idx="1"/>
          </p:nvPr>
        </p:nvSpPr>
        <p:spPr>
          <a:xfrm>
            <a:off x="810001" y="5280847"/>
            <a:ext cx="10572000" cy="976734"/>
          </a:xfrm>
        </p:spPr>
        <p:txBody>
          <a:bodyPr>
            <a:normAutofit/>
          </a:bodyPr>
          <a:lstStyle/>
          <a:p>
            <a:r>
              <a:rPr lang="en-US" dirty="0" smtClean="0"/>
              <a:t>Brought </a:t>
            </a:r>
            <a:r>
              <a:rPr lang="en-US" dirty="0" smtClean="0"/>
              <a:t>to you by Mr. Theune with tons of help from Common Sense Media</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21771" y="208345"/>
            <a:ext cx="2176040" cy="2176040"/>
          </a:xfrm>
          <a:prstGeom prst="rect">
            <a:avLst/>
          </a:prstGeom>
        </p:spPr>
      </p:pic>
    </p:spTree>
    <p:extLst>
      <p:ext uri="{BB962C8B-B14F-4D97-AF65-F5344CB8AC3E}">
        <p14:creationId xmlns:p14="http://schemas.microsoft.com/office/powerpoint/2010/main" val="28980959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9152" y="2337874"/>
            <a:ext cx="11994525" cy="44352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Respect and Boundaries Scenarios:</a:t>
            </a:r>
            <a:endParaRPr lang="en-US" dirty="0"/>
          </a:p>
        </p:txBody>
      </p:sp>
      <p:sp>
        <p:nvSpPr>
          <p:cNvPr id="3" name="Content Placeholder 2"/>
          <p:cNvSpPr>
            <a:spLocks noGrp="1"/>
          </p:cNvSpPr>
          <p:nvPr>
            <p:ph idx="1"/>
          </p:nvPr>
        </p:nvSpPr>
        <p:spPr>
          <a:xfrm>
            <a:off x="818712" y="2222287"/>
            <a:ext cx="11189674" cy="4288681"/>
          </a:xfrm>
        </p:spPr>
        <p:txBody>
          <a:bodyPr>
            <a:noAutofit/>
          </a:bodyPr>
          <a:lstStyle/>
          <a:p>
            <a:r>
              <a:rPr lang="en-US" sz="3600" dirty="0" smtClean="0"/>
              <a:t>Photo Sharing:</a:t>
            </a:r>
            <a:endParaRPr lang="en-US" sz="3600" dirty="0"/>
          </a:p>
          <a:p>
            <a:r>
              <a:rPr lang="en-US" sz="3600" dirty="0" smtClean="0"/>
              <a:t>Rodrigo is talking to Caitlin when he trips and falls into the mud.  Caitlin thinks he looks really funny and takes a picture of him, but Rodrigo doesn’t laugh and feels embarrassed.</a:t>
            </a:r>
          </a:p>
        </p:txBody>
      </p:sp>
      <p:sp>
        <p:nvSpPr>
          <p:cNvPr id="4" name="TextBox 3"/>
          <p:cNvSpPr txBox="1"/>
          <p:nvPr/>
        </p:nvSpPr>
        <p:spPr>
          <a:xfrm>
            <a:off x="5846284" y="6257223"/>
            <a:ext cx="6345716" cy="369332"/>
          </a:xfrm>
          <a:prstGeom prst="rect">
            <a:avLst/>
          </a:prstGeom>
          <a:noFill/>
        </p:spPr>
        <p:txBody>
          <a:bodyPr wrap="square" rtlCol="0">
            <a:spAutoFit/>
          </a:bodyPr>
          <a:lstStyle/>
          <a:p>
            <a:r>
              <a:rPr lang="en-US" dirty="0"/>
              <a:t>From:  http://dlrp.berkman.harvard.edu/node/85</a:t>
            </a:r>
          </a:p>
        </p:txBody>
      </p:sp>
    </p:spTree>
    <p:extLst>
      <p:ext uri="{BB962C8B-B14F-4D97-AF65-F5344CB8AC3E}">
        <p14:creationId xmlns:p14="http://schemas.microsoft.com/office/powerpoint/2010/main" val="2504371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9152" y="2625213"/>
            <a:ext cx="11089958" cy="36182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Respect and Boundaries Scenarios:</a:t>
            </a:r>
            <a:endParaRPr lang="en-US" dirty="0"/>
          </a:p>
        </p:txBody>
      </p:sp>
      <p:sp>
        <p:nvSpPr>
          <p:cNvPr id="3" name="Content Placeholder 2"/>
          <p:cNvSpPr>
            <a:spLocks noGrp="1"/>
          </p:cNvSpPr>
          <p:nvPr>
            <p:ph idx="1"/>
          </p:nvPr>
        </p:nvSpPr>
        <p:spPr>
          <a:xfrm>
            <a:off x="818712" y="2222287"/>
            <a:ext cx="11189674" cy="4288681"/>
          </a:xfrm>
        </p:spPr>
        <p:txBody>
          <a:bodyPr>
            <a:noAutofit/>
          </a:bodyPr>
          <a:lstStyle/>
          <a:p>
            <a:r>
              <a:rPr lang="en-US" sz="2800" dirty="0" smtClean="0"/>
              <a:t>Photo Sharing:</a:t>
            </a:r>
          </a:p>
          <a:p>
            <a:pPr marL="742950" indent="-742950">
              <a:buFont typeface="+mj-lt"/>
              <a:buAutoNum type="arabicPeriod"/>
            </a:pPr>
            <a:r>
              <a:rPr lang="en-US" sz="2800" dirty="0" smtClean="0"/>
              <a:t>Why might Caitlin post the photo online?</a:t>
            </a:r>
          </a:p>
          <a:p>
            <a:pPr marL="742950" indent="-742950">
              <a:buFont typeface="+mj-lt"/>
              <a:buAutoNum type="arabicPeriod"/>
            </a:pPr>
            <a:r>
              <a:rPr lang="en-US" sz="2800" dirty="0" smtClean="0"/>
              <a:t>Why is Rodrigo upset?</a:t>
            </a:r>
          </a:p>
          <a:p>
            <a:pPr marL="742950" indent="-742950">
              <a:buFont typeface="+mj-lt"/>
              <a:buAutoNum type="arabicPeriod"/>
            </a:pPr>
            <a:r>
              <a:rPr lang="en-US" sz="2800" dirty="0" smtClean="0"/>
              <a:t>What do you think Rodrigo should say to Caitlin?</a:t>
            </a:r>
          </a:p>
          <a:p>
            <a:pPr marL="742950" indent="-742950">
              <a:buFont typeface="+mj-lt"/>
              <a:buAutoNum type="arabicPeriod"/>
            </a:pPr>
            <a:r>
              <a:rPr lang="en-US" sz="2800" dirty="0" smtClean="0"/>
              <a:t>How would you feel if someone took an embarrassing picture of you?  Would you want that online?</a:t>
            </a:r>
            <a:endParaRPr lang="en-US" sz="2800" dirty="0"/>
          </a:p>
        </p:txBody>
      </p:sp>
      <p:sp>
        <p:nvSpPr>
          <p:cNvPr id="4" name="TextBox 3"/>
          <p:cNvSpPr txBox="1"/>
          <p:nvPr/>
        </p:nvSpPr>
        <p:spPr>
          <a:xfrm>
            <a:off x="6334699" y="6334699"/>
            <a:ext cx="6345716" cy="369332"/>
          </a:xfrm>
          <a:prstGeom prst="rect">
            <a:avLst/>
          </a:prstGeom>
          <a:noFill/>
        </p:spPr>
        <p:txBody>
          <a:bodyPr wrap="square" rtlCol="0">
            <a:spAutoFit/>
          </a:bodyPr>
          <a:lstStyle/>
          <a:p>
            <a:r>
              <a:rPr lang="en-US" dirty="0"/>
              <a:t>From:  http://dlrp.berkman.harvard.edu/node/85</a:t>
            </a:r>
          </a:p>
        </p:txBody>
      </p:sp>
    </p:spTree>
    <p:extLst>
      <p:ext uri="{BB962C8B-B14F-4D97-AF65-F5344CB8AC3E}">
        <p14:creationId xmlns:p14="http://schemas.microsoft.com/office/powerpoint/2010/main" val="385807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Respect and Boundaries Scenarios:</a:t>
            </a:r>
            <a:endParaRPr lang="en-US" dirty="0"/>
          </a:p>
        </p:txBody>
      </p:sp>
      <p:sp>
        <p:nvSpPr>
          <p:cNvPr id="3" name="Content Placeholder 2"/>
          <p:cNvSpPr>
            <a:spLocks noGrp="1"/>
          </p:cNvSpPr>
          <p:nvPr>
            <p:ph idx="1"/>
          </p:nvPr>
        </p:nvSpPr>
        <p:spPr>
          <a:xfrm>
            <a:off x="810000" y="2046018"/>
            <a:ext cx="11189674" cy="4288681"/>
          </a:xfrm>
        </p:spPr>
        <p:txBody>
          <a:bodyPr>
            <a:noAutofit/>
          </a:bodyPr>
          <a:lstStyle/>
          <a:p>
            <a:r>
              <a:rPr lang="en-US" sz="2800" dirty="0"/>
              <a:t> </a:t>
            </a:r>
            <a:r>
              <a:rPr lang="en-US" sz="2800" dirty="0" smtClean="0"/>
              <a:t>Information boundaries:</a:t>
            </a:r>
          </a:p>
          <a:p>
            <a:r>
              <a:rPr lang="en-US" sz="2800" dirty="0" smtClean="0"/>
              <a:t>Ingrid is a 15-year-old student with two brothers, a mom and a lot of friends and classmates.  She also has a teacher for every subject in school and sees a doctor every year for a check up.  Her grades right now aren’t great, and last year she broke her leg doing something stupid, and she doesn’t want anyone else to find out.  She also has a boyfriend from school, but her mom doesn’t know.</a:t>
            </a:r>
          </a:p>
        </p:txBody>
      </p:sp>
      <p:sp>
        <p:nvSpPr>
          <p:cNvPr id="4" name="TextBox 3"/>
          <p:cNvSpPr txBox="1"/>
          <p:nvPr/>
        </p:nvSpPr>
        <p:spPr>
          <a:xfrm>
            <a:off x="6334699" y="6334699"/>
            <a:ext cx="6345716" cy="369332"/>
          </a:xfrm>
          <a:prstGeom prst="rect">
            <a:avLst/>
          </a:prstGeom>
          <a:noFill/>
        </p:spPr>
        <p:txBody>
          <a:bodyPr wrap="square" rtlCol="0">
            <a:spAutoFit/>
          </a:bodyPr>
          <a:lstStyle/>
          <a:p>
            <a:r>
              <a:rPr lang="en-US" dirty="0"/>
              <a:t>From:  http://dlrp.berkman.harvard.edu/node/85</a:t>
            </a:r>
          </a:p>
        </p:txBody>
      </p:sp>
    </p:spTree>
    <p:extLst>
      <p:ext uri="{BB962C8B-B14F-4D97-AF65-F5344CB8AC3E}">
        <p14:creationId xmlns:p14="http://schemas.microsoft.com/office/powerpoint/2010/main" val="42478044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Respect and Boundaries Scenarios:</a:t>
            </a:r>
            <a:endParaRPr lang="en-US" dirty="0"/>
          </a:p>
        </p:txBody>
      </p:sp>
      <p:sp>
        <p:nvSpPr>
          <p:cNvPr id="3" name="Content Placeholder 2"/>
          <p:cNvSpPr>
            <a:spLocks noGrp="1"/>
          </p:cNvSpPr>
          <p:nvPr>
            <p:ph idx="1"/>
          </p:nvPr>
        </p:nvSpPr>
        <p:spPr>
          <a:xfrm>
            <a:off x="810000" y="2046018"/>
            <a:ext cx="11189674" cy="4288681"/>
          </a:xfrm>
        </p:spPr>
        <p:txBody>
          <a:bodyPr>
            <a:noAutofit/>
          </a:bodyPr>
          <a:lstStyle/>
          <a:p>
            <a:r>
              <a:rPr lang="en-US" sz="2800" dirty="0"/>
              <a:t> </a:t>
            </a:r>
            <a:r>
              <a:rPr lang="en-US" sz="2800" dirty="0" smtClean="0"/>
              <a:t>Information boundaries:</a:t>
            </a:r>
          </a:p>
          <a:p>
            <a:pPr marL="514350" indent="-514350">
              <a:buFont typeface="+mj-lt"/>
              <a:buAutoNum type="arabicPeriod"/>
            </a:pPr>
            <a:r>
              <a:rPr lang="en-US" sz="2800" dirty="0" smtClean="0"/>
              <a:t>Who needs to know about her bad grades?  Her medical history?  Her boyfriend? Why?</a:t>
            </a:r>
          </a:p>
          <a:p>
            <a:pPr marL="514350" indent="-514350">
              <a:buFont typeface="+mj-lt"/>
              <a:buAutoNum type="arabicPeriod"/>
            </a:pPr>
            <a:r>
              <a:rPr lang="en-US" sz="2800" dirty="0" smtClean="0"/>
              <a:t>Who might Ingrid want to talk to about any of these issues?</a:t>
            </a:r>
          </a:p>
          <a:p>
            <a:pPr marL="514350" indent="-514350">
              <a:buFont typeface="+mj-lt"/>
              <a:buAutoNum type="arabicPeriod"/>
            </a:pPr>
            <a:r>
              <a:rPr lang="en-US" sz="2800" dirty="0" smtClean="0"/>
              <a:t>In your life, what are examples of information which you want your parents to see but not your friends, or vice versa?</a:t>
            </a:r>
          </a:p>
        </p:txBody>
      </p:sp>
      <p:sp>
        <p:nvSpPr>
          <p:cNvPr id="4" name="TextBox 3"/>
          <p:cNvSpPr txBox="1"/>
          <p:nvPr/>
        </p:nvSpPr>
        <p:spPr>
          <a:xfrm>
            <a:off x="6334699" y="6334699"/>
            <a:ext cx="6345716" cy="369332"/>
          </a:xfrm>
          <a:prstGeom prst="rect">
            <a:avLst/>
          </a:prstGeom>
          <a:noFill/>
        </p:spPr>
        <p:txBody>
          <a:bodyPr wrap="square" rtlCol="0">
            <a:spAutoFit/>
          </a:bodyPr>
          <a:lstStyle/>
          <a:p>
            <a:r>
              <a:rPr lang="en-US" dirty="0"/>
              <a:t>From:  http://dlrp.berkman.harvard.edu/node/85</a:t>
            </a:r>
          </a:p>
        </p:txBody>
      </p:sp>
    </p:spTree>
    <p:extLst>
      <p:ext uri="{BB962C8B-B14F-4D97-AF65-F5344CB8AC3E}">
        <p14:creationId xmlns:p14="http://schemas.microsoft.com/office/powerpoint/2010/main" val="2737455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Sharing information online:</a:t>
            </a:r>
            <a:endParaRPr lang="en-US" dirty="0"/>
          </a:p>
        </p:txBody>
      </p:sp>
      <p:sp>
        <p:nvSpPr>
          <p:cNvPr id="4" name="Rounded Rectangle 3"/>
          <p:cNvSpPr/>
          <p:nvPr/>
        </p:nvSpPr>
        <p:spPr>
          <a:xfrm>
            <a:off x="895149" y="2425566"/>
            <a:ext cx="9644514" cy="1135781"/>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spcBef>
                <a:spcPct val="20000"/>
              </a:spcBef>
              <a:spcAft>
                <a:spcPts val="600"/>
              </a:spcAft>
              <a:buClr>
                <a:srgbClr val="00C6BB"/>
              </a:buClr>
              <a:buFont typeface="Arial" panose="020B0604020202020204" pitchFamily="34" charset="0"/>
              <a:buChar char="•"/>
            </a:pPr>
            <a:r>
              <a:rPr lang="en-US" sz="3600" dirty="0" smtClean="0">
                <a:solidFill>
                  <a:prstClr val="white"/>
                </a:solidFill>
              </a:rPr>
              <a:t>What are the benefits and risks of sharing information online?</a:t>
            </a:r>
            <a:endParaRPr lang="en-US" sz="3600" dirty="0">
              <a:solidFill>
                <a:prstClr val="white"/>
              </a:solidFill>
            </a:endParaRPr>
          </a:p>
        </p:txBody>
      </p:sp>
      <p:sp>
        <p:nvSpPr>
          <p:cNvPr id="5" name="Rounded Rectangle 4"/>
          <p:cNvSpPr/>
          <p:nvPr/>
        </p:nvSpPr>
        <p:spPr>
          <a:xfrm>
            <a:off x="895149" y="5309044"/>
            <a:ext cx="9644514" cy="1135781"/>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Arial" panose="020B0604020202020204" pitchFamily="34" charset="0"/>
              <a:buChar char="•"/>
            </a:pPr>
            <a:r>
              <a:rPr lang="en-US" sz="3600" dirty="0"/>
              <a:t>What choices do you need to make to protect the privacy of others online?</a:t>
            </a:r>
            <a:endParaRPr lang="en-US" sz="3600" dirty="0"/>
          </a:p>
        </p:txBody>
      </p:sp>
      <p:sp>
        <p:nvSpPr>
          <p:cNvPr id="6" name="Rounded Rectangle 5"/>
          <p:cNvSpPr/>
          <p:nvPr/>
        </p:nvSpPr>
        <p:spPr>
          <a:xfrm>
            <a:off x="895149" y="3867305"/>
            <a:ext cx="9644514" cy="1135781"/>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Arial" panose="020B0604020202020204" pitchFamily="34" charset="0"/>
              <a:buChar char="•"/>
            </a:pPr>
            <a:r>
              <a:rPr lang="en-US" sz="3600" dirty="0"/>
              <a:t>Why is context in posting or viewing online images important?</a:t>
            </a:r>
          </a:p>
        </p:txBody>
      </p:sp>
    </p:spTree>
    <p:extLst>
      <p:ext uri="{BB962C8B-B14F-4D97-AF65-F5344CB8AC3E}">
        <p14:creationId xmlns:p14="http://schemas.microsoft.com/office/powerpoint/2010/main" val="4031834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99152" y="2337874"/>
            <a:ext cx="5377623" cy="44352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10000" y="447188"/>
            <a:ext cx="10571998" cy="1502798"/>
          </a:xfrm>
        </p:spPr>
        <p:txBody>
          <a:bodyPr/>
          <a:lstStyle/>
          <a:p>
            <a:r>
              <a:rPr lang="en-US" dirty="0"/>
              <a:t>What are the benefits and risks of sharing information online?</a:t>
            </a:r>
            <a:br>
              <a:rPr lang="en-US" dirty="0"/>
            </a:br>
            <a:endParaRPr lang="en-US" dirty="0"/>
          </a:p>
        </p:txBody>
      </p:sp>
      <p:pic>
        <p:nvPicPr>
          <p:cNvPr id="4" name="o2svFVB4s_o"/>
          <p:cNvPicPr>
            <a:picLocks noGrp="1" noRot="1" noChangeAspect="1"/>
          </p:cNvPicPr>
          <p:nvPr>
            <p:ph idx="1"/>
            <a:videoFile r:link="rId1"/>
          </p:nvPr>
        </p:nvPicPr>
        <p:blipFill>
          <a:blip r:embed="rId3"/>
          <a:stretch>
            <a:fillRect/>
          </a:stretch>
        </p:blipFill>
        <p:spPr>
          <a:xfrm>
            <a:off x="5709356" y="2225454"/>
            <a:ext cx="6482644" cy="3646487"/>
          </a:xfrm>
          <a:prstGeom prst="rect">
            <a:avLst/>
          </a:prstGeom>
        </p:spPr>
      </p:pic>
      <p:sp>
        <p:nvSpPr>
          <p:cNvPr id="6" name="TextBox 5"/>
          <p:cNvSpPr txBox="1"/>
          <p:nvPr/>
        </p:nvSpPr>
        <p:spPr>
          <a:xfrm>
            <a:off x="99152" y="1949986"/>
            <a:ext cx="5299114" cy="5416868"/>
          </a:xfrm>
          <a:prstGeom prst="rect">
            <a:avLst/>
          </a:prstGeom>
          <a:noFill/>
        </p:spPr>
        <p:txBody>
          <a:bodyPr wrap="square" rtlCol="0">
            <a:spAutoFit/>
          </a:bodyPr>
          <a:lstStyle/>
          <a:p>
            <a:endParaRPr lang="en-US" sz="2400" dirty="0"/>
          </a:p>
          <a:p>
            <a:pPr marL="285750" indent="-285750">
              <a:buFont typeface="Arial" panose="020B0604020202020204" pitchFamily="34" charset="0"/>
              <a:buChar char="•"/>
            </a:pPr>
            <a:r>
              <a:rPr lang="en-US" sz="2800" dirty="0" smtClean="0"/>
              <a:t>Can you name three reasons to share information online?</a:t>
            </a:r>
            <a:endParaRPr lang="en-US" sz="2800" dirty="0"/>
          </a:p>
          <a:p>
            <a:pPr marL="285750" indent="-285750">
              <a:buFont typeface="Arial" panose="020B0604020202020204" pitchFamily="34" charset="0"/>
              <a:buChar char="•"/>
            </a:pPr>
            <a:r>
              <a:rPr lang="en-US" sz="2800" dirty="0" smtClean="0"/>
              <a:t>Can you name three things that could go wrong when you share things online?</a:t>
            </a:r>
          </a:p>
          <a:p>
            <a:pPr marL="285750" indent="-285750">
              <a:buFont typeface="Arial" panose="020B0604020202020204" pitchFamily="34" charset="0"/>
              <a:buChar char="•"/>
            </a:pPr>
            <a:r>
              <a:rPr lang="en-US" sz="2800" dirty="0" smtClean="0"/>
              <a:t>What can be posted that is good for your reputation?</a:t>
            </a:r>
          </a:p>
          <a:p>
            <a:pPr marL="285750" indent="-285750">
              <a:buFont typeface="Arial" panose="020B0604020202020204" pitchFamily="34" charset="0"/>
              <a:buChar char="•"/>
            </a:pPr>
            <a:r>
              <a:rPr lang="en-US" sz="2800" dirty="0" smtClean="0"/>
              <a:t>What can be posted that is harmful?</a:t>
            </a:r>
          </a:p>
          <a:p>
            <a:endParaRPr lang="en-US" sz="2400" dirty="0"/>
          </a:p>
          <a:p>
            <a:endParaRPr lang="en-US" dirty="0"/>
          </a:p>
        </p:txBody>
      </p:sp>
    </p:spTree>
    <p:extLst>
      <p:ext uri="{BB962C8B-B14F-4D97-AF65-F5344CB8AC3E}">
        <p14:creationId xmlns:p14="http://schemas.microsoft.com/office/powerpoint/2010/main" val="2547971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9152" y="2337874"/>
            <a:ext cx="5377623" cy="44352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Example:  Teacher in Training</a:t>
            </a:r>
            <a:endParaRPr lang="en-US" dirty="0"/>
          </a:p>
        </p:txBody>
      </p:sp>
      <p:sp>
        <p:nvSpPr>
          <p:cNvPr id="3" name="Content Placeholder 2"/>
          <p:cNvSpPr>
            <a:spLocks noGrp="1"/>
          </p:cNvSpPr>
          <p:nvPr>
            <p:ph idx="1"/>
          </p:nvPr>
        </p:nvSpPr>
        <p:spPr>
          <a:xfrm>
            <a:off x="388018" y="2636174"/>
            <a:ext cx="4799890" cy="3636511"/>
          </a:xfrm>
        </p:spPr>
        <p:txBody>
          <a:bodyPr>
            <a:noAutofit/>
          </a:bodyPr>
          <a:lstStyle/>
          <a:p>
            <a:r>
              <a:rPr lang="en-US" sz="3200" dirty="0" smtClean="0"/>
              <a:t>The Unintended Consequences of Sharing: </a:t>
            </a:r>
          </a:p>
          <a:p>
            <a:pPr lvl="1"/>
            <a:r>
              <a:rPr lang="en-US" sz="3200" dirty="0" smtClean="0"/>
              <a:t>Read over the article and discuss the following questions in your groups</a:t>
            </a:r>
            <a:endParaRPr lang="en-US" sz="3200" dirty="0"/>
          </a:p>
        </p:txBody>
      </p:sp>
      <p:pic>
        <p:nvPicPr>
          <p:cNvPr id="4" name="Picture 3"/>
          <p:cNvPicPr>
            <a:picLocks noChangeAspect="1"/>
          </p:cNvPicPr>
          <p:nvPr/>
        </p:nvPicPr>
        <p:blipFill>
          <a:blip r:embed="rId2"/>
          <a:stretch>
            <a:fillRect/>
          </a:stretch>
        </p:blipFill>
        <p:spPr>
          <a:xfrm>
            <a:off x="5765641" y="2510425"/>
            <a:ext cx="6227893" cy="4090123"/>
          </a:xfrm>
          <a:prstGeom prst="rect">
            <a:avLst/>
          </a:prstGeom>
        </p:spPr>
      </p:pic>
    </p:spTree>
    <p:extLst>
      <p:ext uri="{BB962C8B-B14F-4D97-AF65-F5344CB8AC3E}">
        <p14:creationId xmlns:p14="http://schemas.microsoft.com/office/powerpoint/2010/main" val="1617311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38872" y="2328249"/>
            <a:ext cx="11714254" cy="44352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Example:  Teacher in Training</a:t>
            </a:r>
            <a:endParaRPr lang="en-US" dirty="0"/>
          </a:p>
        </p:txBody>
      </p:sp>
      <p:sp>
        <p:nvSpPr>
          <p:cNvPr id="3" name="Content Placeholder 2"/>
          <p:cNvSpPr>
            <a:spLocks noGrp="1"/>
          </p:cNvSpPr>
          <p:nvPr>
            <p:ph idx="1"/>
          </p:nvPr>
        </p:nvSpPr>
        <p:spPr>
          <a:xfrm>
            <a:off x="818712" y="2222287"/>
            <a:ext cx="11373288" cy="3636511"/>
          </a:xfrm>
        </p:spPr>
        <p:txBody>
          <a:bodyPr>
            <a:noAutofit/>
          </a:bodyPr>
          <a:lstStyle/>
          <a:p>
            <a:r>
              <a:rPr lang="en-US" sz="3200" dirty="0"/>
              <a:t>D</a:t>
            </a:r>
            <a:r>
              <a:rPr lang="en-US" sz="3200" dirty="0" smtClean="0"/>
              <a:t>o you think Millersville University was justified in disqualifying Stacy from earning her teaching degree because of her profile page?  Why or why not?</a:t>
            </a:r>
          </a:p>
          <a:p>
            <a:r>
              <a:rPr lang="en-US" sz="3200" dirty="0" smtClean="0"/>
              <a:t>How would the situation be different if the context of the photo were different?  If the caption said “Happy Halloween” or “My friend forced me to wear this hat?”</a:t>
            </a:r>
          </a:p>
        </p:txBody>
      </p:sp>
      <p:pic>
        <p:nvPicPr>
          <p:cNvPr id="5" name="Picture 4"/>
          <p:cNvPicPr>
            <a:picLocks noChangeAspect="1"/>
          </p:cNvPicPr>
          <p:nvPr/>
        </p:nvPicPr>
        <p:blipFill>
          <a:blip r:embed="rId2"/>
          <a:stretch>
            <a:fillRect/>
          </a:stretch>
        </p:blipFill>
        <p:spPr>
          <a:xfrm>
            <a:off x="10591800" y="0"/>
            <a:ext cx="1600200" cy="1962150"/>
          </a:xfrm>
          <a:prstGeom prst="rect">
            <a:avLst/>
          </a:prstGeom>
        </p:spPr>
      </p:pic>
    </p:spTree>
    <p:extLst>
      <p:ext uri="{BB962C8B-B14F-4D97-AF65-F5344CB8AC3E}">
        <p14:creationId xmlns:p14="http://schemas.microsoft.com/office/powerpoint/2010/main" val="3504655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9152" y="2337875"/>
            <a:ext cx="11581571" cy="42104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Example:  Teacher in Training</a:t>
            </a:r>
            <a:endParaRPr lang="en-US" dirty="0"/>
          </a:p>
        </p:txBody>
      </p:sp>
      <p:sp>
        <p:nvSpPr>
          <p:cNvPr id="3" name="Content Placeholder 2"/>
          <p:cNvSpPr>
            <a:spLocks noGrp="1"/>
          </p:cNvSpPr>
          <p:nvPr>
            <p:ph idx="1"/>
          </p:nvPr>
        </p:nvSpPr>
        <p:spPr>
          <a:xfrm>
            <a:off x="513912" y="2605745"/>
            <a:ext cx="11373288" cy="3636511"/>
          </a:xfrm>
        </p:spPr>
        <p:txBody>
          <a:bodyPr>
            <a:noAutofit/>
          </a:bodyPr>
          <a:lstStyle/>
          <a:p>
            <a:r>
              <a:rPr lang="en-US" sz="3200" dirty="0" smtClean="0"/>
              <a:t>What if Stacy’s friend Joe has posted it without her knowing it and tagged her with the “Drunken Pirate” caption?  Does the fact that Joe posted the picture change the situation?  Why or why not?</a:t>
            </a:r>
          </a:p>
          <a:p>
            <a:r>
              <a:rPr lang="en-US" sz="3200" dirty="0" smtClean="0"/>
              <a:t>Does Joe have a responsibility to ask Stacy before he posts (and tags) a picture of her?  Do other people that want to repost or tag the photo have a responsibility to check with her?  Why or why not?</a:t>
            </a:r>
            <a:endParaRPr lang="en-US" sz="3200" dirty="0"/>
          </a:p>
        </p:txBody>
      </p:sp>
      <p:pic>
        <p:nvPicPr>
          <p:cNvPr id="4" name="Picture 3"/>
          <p:cNvPicPr>
            <a:picLocks noChangeAspect="1"/>
          </p:cNvPicPr>
          <p:nvPr/>
        </p:nvPicPr>
        <p:blipFill>
          <a:blip r:embed="rId2"/>
          <a:stretch>
            <a:fillRect/>
          </a:stretch>
        </p:blipFill>
        <p:spPr>
          <a:xfrm>
            <a:off x="10581898" y="0"/>
            <a:ext cx="1600200" cy="1962150"/>
          </a:xfrm>
          <a:prstGeom prst="rect">
            <a:avLst/>
          </a:prstGeom>
        </p:spPr>
      </p:pic>
    </p:spTree>
    <p:extLst>
      <p:ext uri="{BB962C8B-B14F-4D97-AF65-F5344CB8AC3E}">
        <p14:creationId xmlns:p14="http://schemas.microsoft.com/office/powerpoint/2010/main" val="34288827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6627" y="2252312"/>
            <a:ext cx="11935327" cy="44468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Think about your own life:</a:t>
            </a:r>
            <a:endParaRPr lang="en-US" dirty="0"/>
          </a:p>
        </p:txBody>
      </p:sp>
      <p:sp>
        <p:nvSpPr>
          <p:cNvPr id="3" name="Content Placeholder 2"/>
          <p:cNvSpPr>
            <a:spLocks noGrp="1"/>
          </p:cNvSpPr>
          <p:nvPr>
            <p:ph idx="1"/>
          </p:nvPr>
        </p:nvSpPr>
        <p:spPr>
          <a:xfrm>
            <a:off x="182880" y="2563810"/>
            <a:ext cx="11925701" cy="3636511"/>
          </a:xfrm>
        </p:spPr>
        <p:txBody>
          <a:bodyPr>
            <a:noAutofit/>
          </a:bodyPr>
          <a:lstStyle/>
          <a:p>
            <a:r>
              <a:rPr lang="en-US" sz="3200" dirty="0" smtClean="0"/>
              <a:t>Do you ever post things online about your friends?  Do you comment on or tag their posts or photos?  How do you decide what is okay?</a:t>
            </a:r>
          </a:p>
          <a:p>
            <a:r>
              <a:rPr lang="en-US" sz="3200" dirty="0" smtClean="0"/>
              <a:t>What if your own judgment about a post is different from a friend’s?  </a:t>
            </a:r>
          </a:p>
          <a:p>
            <a:pPr lvl="1"/>
            <a:r>
              <a:rPr lang="en-US" sz="3000" dirty="0" smtClean="0"/>
              <a:t>For example:  You’ve posted a photo of a group of friends, everyone loves it but one member doesn’t like the way he looks and asks that you take it down.  What do you do?</a:t>
            </a:r>
          </a:p>
        </p:txBody>
      </p:sp>
    </p:spTree>
    <p:extLst>
      <p:ext uri="{BB962C8B-B14F-4D97-AF65-F5344CB8AC3E}">
        <p14:creationId xmlns:p14="http://schemas.microsoft.com/office/powerpoint/2010/main" val="1755161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9152" y="2337874"/>
            <a:ext cx="11994525" cy="44352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Respect and Boundaries Scenarios:</a:t>
            </a:r>
            <a:endParaRPr lang="en-US" dirty="0"/>
          </a:p>
        </p:txBody>
      </p:sp>
      <p:sp>
        <p:nvSpPr>
          <p:cNvPr id="3" name="Content Placeholder 2"/>
          <p:cNvSpPr>
            <a:spLocks noGrp="1"/>
          </p:cNvSpPr>
          <p:nvPr>
            <p:ph idx="1"/>
          </p:nvPr>
        </p:nvSpPr>
        <p:spPr>
          <a:xfrm>
            <a:off x="739862" y="2883300"/>
            <a:ext cx="11189674" cy="2360730"/>
          </a:xfrm>
        </p:spPr>
        <p:txBody>
          <a:bodyPr>
            <a:noAutofit/>
          </a:bodyPr>
          <a:lstStyle/>
          <a:p>
            <a:r>
              <a:rPr lang="en-US" sz="3200" dirty="0" smtClean="0"/>
              <a:t>Snooping:</a:t>
            </a:r>
          </a:p>
          <a:p>
            <a:pPr lvl="1"/>
            <a:r>
              <a:rPr lang="en-US" sz="3200" dirty="0" smtClean="0"/>
              <a:t>Nadia was at lunch with her friends, but when she ran to the bathroom, she left her phone on the table.  While she was gone, her friend Julie grabbed Nadia’s phone and started looking through her texts.  The first text she saw was an angry one from Nadia’s mom because of a failing grade in math.</a:t>
            </a:r>
            <a:endParaRPr lang="en-US" sz="3200" dirty="0"/>
          </a:p>
        </p:txBody>
      </p:sp>
      <p:sp>
        <p:nvSpPr>
          <p:cNvPr id="4" name="TextBox 3"/>
          <p:cNvSpPr txBox="1"/>
          <p:nvPr/>
        </p:nvSpPr>
        <p:spPr>
          <a:xfrm>
            <a:off x="6020066" y="6164266"/>
            <a:ext cx="6345716" cy="369332"/>
          </a:xfrm>
          <a:prstGeom prst="rect">
            <a:avLst/>
          </a:prstGeom>
          <a:noFill/>
        </p:spPr>
        <p:txBody>
          <a:bodyPr wrap="square" rtlCol="0">
            <a:spAutoFit/>
          </a:bodyPr>
          <a:lstStyle/>
          <a:p>
            <a:r>
              <a:rPr lang="en-US" dirty="0"/>
              <a:t>From:  http://dlrp.berkman.harvard.edu/node/85</a:t>
            </a:r>
          </a:p>
        </p:txBody>
      </p:sp>
    </p:spTree>
    <p:extLst>
      <p:ext uri="{BB962C8B-B14F-4D97-AF65-F5344CB8AC3E}">
        <p14:creationId xmlns:p14="http://schemas.microsoft.com/office/powerpoint/2010/main" val="2710825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Respect and Boundaries Scenarios:</a:t>
            </a:r>
            <a:endParaRPr lang="en-US" dirty="0"/>
          </a:p>
        </p:txBody>
      </p:sp>
      <p:sp>
        <p:nvSpPr>
          <p:cNvPr id="3" name="Content Placeholder 2"/>
          <p:cNvSpPr>
            <a:spLocks noGrp="1"/>
          </p:cNvSpPr>
          <p:nvPr>
            <p:ph idx="1"/>
          </p:nvPr>
        </p:nvSpPr>
        <p:spPr>
          <a:xfrm>
            <a:off x="172063" y="2581101"/>
            <a:ext cx="11847871" cy="4092233"/>
          </a:xfrm>
        </p:spPr>
        <p:txBody>
          <a:bodyPr>
            <a:noAutofit/>
          </a:bodyPr>
          <a:lstStyle/>
          <a:p>
            <a:r>
              <a:rPr lang="en-US" sz="2800" dirty="0" smtClean="0"/>
              <a:t>Snooping:</a:t>
            </a:r>
          </a:p>
          <a:p>
            <a:pPr marL="514350" indent="-514350">
              <a:buFont typeface="+mj-lt"/>
              <a:buAutoNum type="arabicPeriod"/>
            </a:pPr>
            <a:r>
              <a:rPr lang="en-US" sz="2800" dirty="0" smtClean="0"/>
              <a:t>How would that make Nadia feel?</a:t>
            </a:r>
          </a:p>
          <a:p>
            <a:pPr marL="514350" indent="-514350">
              <a:buFont typeface="+mj-lt"/>
              <a:buAutoNum type="arabicPeriod"/>
            </a:pPr>
            <a:r>
              <a:rPr lang="en-US" sz="2800" dirty="0" smtClean="0"/>
              <a:t>Why would Nadia not want to tell her friends about her bad grade?</a:t>
            </a:r>
          </a:p>
          <a:p>
            <a:pPr marL="514350" indent="-514350">
              <a:buFont typeface="+mj-lt"/>
              <a:buAutoNum type="arabicPeriod"/>
            </a:pPr>
            <a:r>
              <a:rPr lang="en-US" sz="2800" dirty="0" smtClean="0"/>
              <a:t>Were Julie’s actions acceptable?</a:t>
            </a:r>
          </a:p>
          <a:p>
            <a:pPr marL="514350" indent="-514350">
              <a:buFont typeface="+mj-lt"/>
              <a:buAutoNum type="arabicPeriod"/>
            </a:pPr>
            <a:r>
              <a:rPr lang="en-US" sz="2800" dirty="0" smtClean="0"/>
              <a:t>How would the other friends at the lunch table feel about Julie’s actions?</a:t>
            </a:r>
          </a:p>
          <a:p>
            <a:pPr marL="514350" indent="-514350">
              <a:buFont typeface="+mj-lt"/>
              <a:buAutoNum type="arabicPeriod"/>
            </a:pPr>
            <a:r>
              <a:rPr lang="en-US" sz="2800" dirty="0" smtClean="0"/>
              <a:t>What do you think about Julie? Was she acting ethically? Would you want to be friends with Julie?</a:t>
            </a:r>
          </a:p>
          <a:p>
            <a:pPr marL="514350" indent="-514350">
              <a:buFont typeface="+mj-lt"/>
              <a:buAutoNum type="arabicPeriod"/>
            </a:pPr>
            <a:endParaRPr lang="en-US" sz="2800" dirty="0" smtClean="0"/>
          </a:p>
        </p:txBody>
      </p:sp>
      <p:sp>
        <p:nvSpPr>
          <p:cNvPr id="4" name="TextBox 3"/>
          <p:cNvSpPr txBox="1"/>
          <p:nvPr/>
        </p:nvSpPr>
        <p:spPr>
          <a:xfrm>
            <a:off x="6315035" y="6488668"/>
            <a:ext cx="6345716" cy="369332"/>
          </a:xfrm>
          <a:prstGeom prst="rect">
            <a:avLst/>
          </a:prstGeom>
          <a:noFill/>
        </p:spPr>
        <p:txBody>
          <a:bodyPr wrap="square" rtlCol="0">
            <a:spAutoFit/>
          </a:bodyPr>
          <a:lstStyle/>
          <a:p>
            <a:r>
              <a:rPr lang="en-US" dirty="0"/>
              <a:t>From:  http://dlrp.berkman.harvard.edu/node/85</a:t>
            </a:r>
          </a:p>
        </p:txBody>
      </p:sp>
    </p:spTree>
    <p:extLst>
      <p:ext uri="{BB962C8B-B14F-4D97-AF65-F5344CB8AC3E}">
        <p14:creationId xmlns:p14="http://schemas.microsoft.com/office/powerpoint/2010/main" val="1367070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43</TotalTime>
  <Words>794</Words>
  <Application>Microsoft Office PowerPoint</Application>
  <PresentationFormat>Widescreen</PresentationFormat>
  <Paragraphs>58</Paragraphs>
  <Slides>13</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Gothic</vt:lpstr>
      <vt:lpstr>Wingdings 2</vt:lpstr>
      <vt:lpstr>Quotable</vt:lpstr>
      <vt:lpstr>Private Today,  Public Tomorrow: How can you respect the privacy of others online?</vt:lpstr>
      <vt:lpstr>Sharing information online:</vt:lpstr>
      <vt:lpstr>What are the benefits and risks of sharing information online? </vt:lpstr>
      <vt:lpstr>Example:  Teacher in Training</vt:lpstr>
      <vt:lpstr>Example:  Teacher in Training</vt:lpstr>
      <vt:lpstr>Example:  Teacher in Training</vt:lpstr>
      <vt:lpstr>Think about your own life:</vt:lpstr>
      <vt:lpstr>Respect and Boundaries Scenarios:</vt:lpstr>
      <vt:lpstr>Respect and Boundaries Scenarios:</vt:lpstr>
      <vt:lpstr>Respect and Boundaries Scenarios:</vt:lpstr>
      <vt:lpstr>Respect and Boundaries Scenarios:</vt:lpstr>
      <vt:lpstr>Respect and Boundaries Scenarios:</vt:lpstr>
      <vt:lpstr>Respect and Boundaries Scenarios:</vt:lpstr>
    </vt:vector>
  </TitlesOfParts>
  <Company>Corona Norco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Private Today, Public Tomorrow</dc:title>
  <dc:creator>Nathan Theune</dc:creator>
  <cp:lastModifiedBy>Nathan Theune</cp:lastModifiedBy>
  <cp:revision>2</cp:revision>
  <dcterms:created xsi:type="dcterms:W3CDTF">2017-03-07T17:21:51Z</dcterms:created>
  <dcterms:modified xsi:type="dcterms:W3CDTF">2017-03-07T18:05:20Z</dcterms:modified>
</cp:coreProperties>
</file>