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6"/>
  </p:notesMasterIdLst>
  <p:sldIdLst>
    <p:sldId id="312" r:id="rId5"/>
    <p:sldId id="274" r:id="rId6"/>
    <p:sldId id="277" r:id="rId7"/>
    <p:sldId id="323" r:id="rId8"/>
    <p:sldId id="263" r:id="rId9"/>
    <p:sldId id="265" r:id="rId10"/>
    <p:sldId id="288" r:id="rId11"/>
    <p:sldId id="311" r:id="rId12"/>
    <p:sldId id="289" r:id="rId13"/>
    <p:sldId id="292" r:id="rId14"/>
    <p:sldId id="310" r:id="rId15"/>
    <p:sldId id="320" r:id="rId16"/>
    <p:sldId id="278" r:id="rId17"/>
    <p:sldId id="279" r:id="rId18"/>
    <p:sldId id="317" r:id="rId19"/>
    <p:sldId id="321" r:id="rId20"/>
    <p:sldId id="283" r:id="rId21"/>
    <p:sldId id="280" r:id="rId22"/>
    <p:sldId id="304" r:id="rId23"/>
    <p:sldId id="287" r:id="rId24"/>
    <p:sldId id="316" r:id="rId25"/>
    <p:sldId id="286" r:id="rId26"/>
    <p:sldId id="300" r:id="rId27"/>
    <p:sldId id="315" r:id="rId28"/>
    <p:sldId id="299" r:id="rId29"/>
    <p:sldId id="298" r:id="rId30"/>
    <p:sldId id="297" r:id="rId31"/>
    <p:sldId id="296" r:id="rId32"/>
    <p:sldId id="303" r:id="rId33"/>
    <p:sldId id="314" r:id="rId34"/>
    <p:sldId id="302" r:id="rId35"/>
    <p:sldId id="301" r:id="rId36"/>
    <p:sldId id="307" r:id="rId37"/>
    <p:sldId id="306" r:id="rId38"/>
    <p:sldId id="305" r:id="rId39"/>
    <p:sldId id="290" r:id="rId40"/>
    <p:sldId id="293" r:id="rId41"/>
    <p:sldId id="313" r:id="rId42"/>
    <p:sldId id="256" r:id="rId43"/>
    <p:sldId id="318" r:id="rId44"/>
    <p:sldId id="31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85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76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7D17E-BBEE-4BCE-B003-C225CE5A490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EAE8D-B3F1-4614-8BBD-370038C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2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8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6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7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7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BEEF0-11C0-794C-9742-A35E8F0C860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3C53-9755-0B42-B459-DA300708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5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3830" y="5518563"/>
            <a:ext cx="48963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www.sccollege.edu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outreach@sccollege.edu</a:t>
            </a:r>
            <a:endParaRPr lang="en-US" sz="3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865CFB7-9C01-4E0C-8171-4D06A2F9E9F3}"/>
              </a:ext>
            </a:extLst>
          </p:cNvPr>
          <p:cNvSpPr txBox="1">
            <a:spLocks/>
          </p:cNvSpPr>
          <p:nvPr/>
        </p:nvSpPr>
        <p:spPr>
          <a:xfrm>
            <a:off x="0" y="2128234"/>
            <a:ext cx="9153332" cy="76951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/>
              <a:t>Financial Aid 101</a:t>
            </a:r>
            <a:endParaRPr lang="en-US" sz="5400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0B0711B-56C6-4B96-A9F0-0DAD301CCC68}"/>
              </a:ext>
            </a:extLst>
          </p:cNvPr>
          <p:cNvSpPr txBox="1">
            <a:spLocks/>
          </p:cNvSpPr>
          <p:nvPr/>
        </p:nvSpPr>
        <p:spPr>
          <a:xfrm>
            <a:off x="485104" y="3275146"/>
            <a:ext cx="4086896" cy="245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b="1" dirty="0"/>
              <a:t>Presented by Victor Castro</a:t>
            </a:r>
          </a:p>
          <a:p>
            <a:pPr algn="l">
              <a:defRPr/>
            </a:pPr>
            <a:r>
              <a:rPr lang="en-US" sz="2000" b="1" dirty="0"/>
              <a:t>Santiago Canyon College</a:t>
            </a:r>
          </a:p>
          <a:p>
            <a:pPr algn="l">
              <a:defRPr/>
            </a:pPr>
            <a:r>
              <a:rPr lang="en-US" sz="2000" b="1" dirty="0"/>
              <a:t>High School &amp; Community Outreach</a:t>
            </a:r>
          </a:p>
          <a:p>
            <a:pPr algn="l">
              <a:defRPr/>
            </a:pPr>
            <a:r>
              <a:rPr lang="en-US" sz="2000" b="1" dirty="0"/>
              <a:t>castro_victor@sccollege.edu</a:t>
            </a:r>
          </a:p>
          <a:p>
            <a:pPr algn="l">
              <a:defRPr/>
            </a:pPr>
            <a:r>
              <a:rPr lang="en-US" sz="2000" b="1" dirty="0"/>
              <a:t>outreach@sccollege.edu</a:t>
            </a:r>
          </a:p>
          <a:p>
            <a:pPr algn="l">
              <a:defRPr/>
            </a:pPr>
            <a:r>
              <a:rPr lang="en-US" sz="2000" b="1" dirty="0"/>
              <a:t>714.628.4808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F6EAE0-DBB2-40CC-8758-72B0513B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15" y="3273190"/>
            <a:ext cx="3499866" cy="1869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31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B905E-9D74-4B6C-9DBD-0AACDE911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7B8AB-8599-4B4A-801F-AF9C6CB15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16" y="1323994"/>
            <a:ext cx="4617704" cy="3785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592B0-0000-4AC1-93EA-837D396FC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120" y="1323994"/>
            <a:ext cx="4102964" cy="3785944"/>
          </a:xfrm>
          <a:prstGeom prst="rect">
            <a:avLst/>
          </a:prstGeom>
        </p:spPr>
      </p:pic>
      <p:grpSp>
        <p:nvGrpSpPr>
          <p:cNvPr id="8" name="Shape 501">
            <a:extLst>
              <a:ext uri="{FF2B5EF4-FFF2-40B4-BE49-F238E27FC236}">
                <a16:creationId xmlns:a16="http://schemas.microsoft.com/office/drawing/2014/main" id="{77F8D0EE-5EE6-4B23-AC1F-0561D7712BF8}"/>
              </a:ext>
            </a:extLst>
          </p:cNvPr>
          <p:cNvGrpSpPr/>
          <p:nvPr/>
        </p:nvGrpSpPr>
        <p:grpSpPr>
          <a:xfrm>
            <a:off x="2857500" y="267357"/>
            <a:ext cx="3429000" cy="807300"/>
            <a:chOff x="0" y="30900"/>
            <a:chExt cx="3429000" cy="807300"/>
          </a:xfrm>
        </p:grpSpPr>
        <p:sp>
          <p:nvSpPr>
            <p:cNvPr id="9" name="Shape 502">
              <a:extLst>
                <a:ext uri="{FF2B5EF4-FFF2-40B4-BE49-F238E27FC236}">
                  <a16:creationId xmlns:a16="http://schemas.microsoft.com/office/drawing/2014/main" id="{5CC77BFF-27C3-467B-AE9E-264916F9F382}"/>
                </a:ext>
              </a:extLst>
            </p:cNvPr>
            <p:cNvSpPr/>
            <p:nvPr/>
          </p:nvSpPr>
          <p:spPr>
            <a:xfrm>
              <a:off x="0" y="30900"/>
              <a:ext cx="3429000" cy="807300"/>
            </a:xfrm>
            <a:prstGeom prst="roundRect">
              <a:avLst>
                <a:gd name="adj" fmla="val 16667"/>
              </a:avLst>
            </a:prstGeom>
            <a:solidFill>
              <a:srgbClr val="072B62"/>
            </a:solidFill>
            <a:ln w="254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0" name="Shape 503">
              <a:extLst>
                <a:ext uri="{FF2B5EF4-FFF2-40B4-BE49-F238E27FC236}">
                  <a16:creationId xmlns:a16="http://schemas.microsoft.com/office/drawing/2014/main" id="{C8EB5509-FF2A-4BA4-AD49-3624DCCB49E1}"/>
                </a:ext>
              </a:extLst>
            </p:cNvPr>
            <p:cNvSpPr txBox="1"/>
            <p:nvPr/>
          </p:nvSpPr>
          <p:spPr>
            <a:xfrm>
              <a:off x="78818" y="39910"/>
              <a:ext cx="3350182" cy="7284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7150" tIns="57150" rIns="57150" bIns="57150" anchor="ctr" anchorCtr="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FAFSA STEPS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/>
              </a:r>
              <a:b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</a:b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995611" y="3065721"/>
            <a:ext cx="1116419" cy="51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120" y="1342014"/>
            <a:ext cx="4097876" cy="367670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2527" y="3019201"/>
            <a:ext cx="1116419" cy="51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16" y="1882709"/>
            <a:ext cx="4617704" cy="326535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17001" y="4572619"/>
            <a:ext cx="1116419" cy="51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732" y="846900"/>
            <a:ext cx="1857375" cy="352425"/>
          </a:xfrm>
          <a:prstGeom prst="rect">
            <a:avLst/>
          </a:prstGeom>
        </p:spPr>
      </p:pic>
      <p:sp>
        <p:nvSpPr>
          <p:cNvPr id="17" name="Donut 16"/>
          <p:cNvSpPr/>
          <p:nvPr/>
        </p:nvSpPr>
        <p:spPr>
          <a:xfrm>
            <a:off x="5050627" y="3212263"/>
            <a:ext cx="122194" cy="106326"/>
          </a:xfrm>
          <a:prstGeom prst="donu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660" y="857241"/>
            <a:ext cx="6241312" cy="4943261"/>
          </a:xfrm>
          <a:prstGeom prst="rect">
            <a:avLst/>
          </a:prstGeom>
        </p:spPr>
      </p:pic>
      <p:sp>
        <p:nvSpPr>
          <p:cNvPr id="8" name="Shape 464"/>
          <p:cNvSpPr txBox="1">
            <a:spLocks/>
          </p:cNvSpPr>
          <p:nvPr/>
        </p:nvSpPr>
        <p:spPr>
          <a:xfrm>
            <a:off x="441663" y="3450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24F76"/>
              </a:buClr>
              <a:buSzPct val="25000"/>
              <a:buFont typeface="Questrial"/>
              <a:buNone/>
            </a:pPr>
            <a:r>
              <a:rPr lang="en-US" sz="4000" b="1" dirty="0">
                <a:solidFill>
                  <a:srgbClr val="224F76"/>
                </a:solidFill>
                <a:latin typeface="Questrial"/>
                <a:ea typeface="Questrial"/>
                <a:cs typeface="Questrial"/>
                <a:sym typeface="Questrial"/>
              </a:rPr>
              <a:t>Create the FSA ID</a:t>
            </a:r>
          </a:p>
        </p:txBody>
      </p:sp>
      <p:sp>
        <p:nvSpPr>
          <p:cNvPr id="9" name="Oval 8"/>
          <p:cNvSpPr/>
          <p:nvPr/>
        </p:nvSpPr>
        <p:spPr>
          <a:xfrm>
            <a:off x="2737883" y="2967363"/>
            <a:ext cx="855921" cy="700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2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66525C-DC21-4FDD-B3E5-E7198914A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014"/>
            <a:ext cx="9144000" cy="2421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722" y="2431207"/>
            <a:ext cx="5948520" cy="4312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D84C6-8796-4300-8A38-2FA81EEE0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052" y="6280259"/>
            <a:ext cx="1253106" cy="5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4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DA9501-3118-4A88-864B-400ED64B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482050-6343-4013-83E9-B9749E6C5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038" y="-1"/>
            <a:ext cx="4274962" cy="34379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52A626-8DD5-4E17-B168-5C55D5CC0D50}"/>
              </a:ext>
            </a:extLst>
          </p:cNvPr>
          <p:cNvSpPr/>
          <p:nvPr/>
        </p:nvSpPr>
        <p:spPr>
          <a:xfrm>
            <a:off x="841147" y="176871"/>
            <a:ext cx="25058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 from</a:t>
            </a:r>
          </a:p>
          <a:p>
            <a:pPr algn="ctr"/>
            <a:r>
              <a:rPr lang="en-US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FAFSA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0845E6-FBB1-4DA5-811A-2065CD304AAD}"/>
              </a:ext>
            </a:extLst>
          </p:cNvPr>
          <p:cNvSpPr/>
          <p:nvPr/>
        </p:nvSpPr>
        <p:spPr>
          <a:xfrm>
            <a:off x="6229939" y="3572462"/>
            <a:ext cx="2479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IRS</a:t>
            </a:r>
          </a:p>
          <a:p>
            <a:pPr algn="ctr"/>
            <a:r>
              <a:rPr lang="en-US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Website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47F284-3510-4573-8B59-52733290A03D}"/>
              </a:ext>
            </a:extLst>
          </p:cNvPr>
          <p:cNvCxnSpPr/>
          <p:nvPr/>
        </p:nvCxnSpPr>
        <p:spPr>
          <a:xfrm>
            <a:off x="3159286" y="1102450"/>
            <a:ext cx="12589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1E5D7D-F74F-4A08-A93D-420F6FD39AFB}"/>
              </a:ext>
            </a:extLst>
          </p:cNvPr>
          <p:cNvCxnSpPr>
            <a:cxnSpLocks/>
          </p:cNvCxnSpPr>
          <p:nvPr/>
        </p:nvCxnSpPr>
        <p:spPr>
          <a:xfrm flipH="1">
            <a:off x="5426006" y="4405850"/>
            <a:ext cx="12942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9F4C9CE-2594-4DC3-8BC7-EA06D650F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" y="2226773"/>
            <a:ext cx="5409928" cy="36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8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DA9501-3118-4A88-864B-400ED64B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6042FB-9AEB-49DE-A97A-FB14D33B4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2146852"/>
            <a:ext cx="4492487" cy="36131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03A575-39E1-4D13-AA6F-8ADC655C4E52}"/>
              </a:ext>
            </a:extLst>
          </p:cNvPr>
          <p:cNvSpPr/>
          <p:nvPr/>
        </p:nvSpPr>
        <p:spPr>
          <a:xfrm>
            <a:off x="4853991" y="140951"/>
            <a:ext cx="40080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Transfer IRS</a:t>
            </a:r>
          </a:p>
          <a:p>
            <a:pPr algn="ctr"/>
            <a:r>
              <a:rPr lang="en-US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1040 tax info.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0A14A9-6CF7-4D45-8A9F-9076C290F972}"/>
              </a:ext>
            </a:extLst>
          </p:cNvPr>
          <p:cNvSpPr/>
          <p:nvPr/>
        </p:nvSpPr>
        <p:spPr>
          <a:xfrm>
            <a:off x="422161" y="3471101"/>
            <a:ext cx="35655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FAFSA</a:t>
            </a:r>
          </a:p>
          <a:p>
            <a:pPr algn="ctr"/>
            <a:r>
              <a:rPr lang="en-US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 online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D2649B-498C-4C9F-A974-2A9C14856B6D}"/>
              </a:ext>
            </a:extLst>
          </p:cNvPr>
          <p:cNvCxnSpPr>
            <a:cxnSpLocks/>
          </p:cNvCxnSpPr>
          <p:nvPr/>
        </p:nvCxnSpPr>
        <p:spPr>
          <a:xfrm>
            <a:off x="3987689" y="4761601"/>
            <a:ext cx="7218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203E7F2-83D3-49F4-940C-BCA94F3B5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900" y="-4698"/>
            <a:ext cx="4492487" cy="3613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A58BC8-5669-45DA-8D5B-0D445F85DF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8" y="3016374"/>
            <a:ext cx="237476" cy="250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B5D736-3BAE-4319-B68F-146A58B0A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286" y="2988387"/>
            <a:ext cx="1285201" cy="427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3E5B45-CDFD-4DB3-A4D4-AB4B94428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872" y="4547914"/>
            <a:ext cx="1285201" cy="9649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F6045A-CC02-42F4-8963-BB56704E26F2}"/>
              </a:ext>
            </a:extLst>
          </p:cNvPr>
          <p:cNvSpPr txBox="1"/>
          <p:nvPr/>
        </p:nvSpPr>
        <p:spPr>
          <a:xfrm>
            <a:off x="6224238" y="4546157"/>
            <a:ext cx="457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5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7CDE6B-52D4-4B31-8FAA-3D7CF2713CA8}"/>
              </a:ext>
            </a:extLst>
          </p:cNvPr>
          <p:cNvSpPr txBox="1"/>
          <p:nvPr/>
        </p:nvSpPr>
        <p:spPr>
          <a:xfrm>
            <a:off x="6289284" y="4937613"/>
            <a:ext cx="457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5">
                    <a:lumMod val="75000"/>
                  </a:schemeClr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2666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A139A0-0694-44DC-AC87-FB64AB449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44" y="1071832"/>
            <a:ext cx="7504712" cy="4714336"/>
          </a:xfrm>
          <a:prstGeom prst="rect">
            <a:avLst/>
          </a:prstGeom>
        </p:spPr>
      </p:pic>
      <p:sp>
        <p:nvSpPr>
          <p:cNvPr id="5" name="Shape 679">
            <a:extLst>
              <a:ext uri="{FF2B5EF4-FFF2-40B4-BE49-F238E27FC236}">
                <a16:creationId xmlns:a16="http://schemas.microsoft.com/office/drawing/2014/main" id="{44CB2B33-4EF6-42CE-A08B-E35A805C5E96}"/>
              </a:ext>
            </a:extLst>
          </p:cNvPr>
          <p:cNvSpPr txBox="1">
            <a:spLocks/>
          </p:cNvSpPr>
          <p:nvPr/>
        </p:nvSpPr>
        <p:spPr>
          <a:xfrm>
            <a:off x="368484" y="232299"/>
            <a:ext cx="8775516" cy="7251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24F76"/>
              </a:buClr>
              <a:buSzPct val="25000"/>
              <a:buFont typeface="Questrial"/>
              <a:buNone/>
            </a:pPr>
            <a:r>
              <a:rPr lang="en-US" sz="3600" b="1" dirty="0">
                <a:solidFill>
                  <a:srgbClr val="224F76"/>
                </a:solidFill>
                <a:latin typeface="Questrial"/>
                <a:ea typeface="Questrial"/>
                <a:cs typeface="Questrial"/>
                <a:sym typeface="Questrial"/>
              </a:rPr>
              <a:t>Confirmation Page &amp; Transfer to New FAFSA</a:t>
            </a:r>
          </a:p>
        </p:txBody>
      </p:sp>
    </p:spTree>
    <p:extLst>
      <p:ext uri="{BB962C8B-B14F-4D97-AF65-F5344CB8AC3E}">
        <p14:creationId xmlns:p14="http://schemas.microsoft.com/office/powerpoint/2010/main" val="264720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45AE4-4895-400C-A499-796F0A752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22" y="807706"/>
            <a:ext cx="7580243" cy="4899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AD314-17CE-4188-93AB-A4AFD2783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75" y="199066"/>
            <a:ext cx="50482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0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DA9501-3118-4A88-864B-400ED64B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821F4C-2E19-459E-BD2A-2AB93C76E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69" y="132522"/>
            <a:ext cx="7381461" cy="55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DA9501-3118-4A88-864B-400ED64B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E76C8-9F94-4476-B834-54EB76C61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95" y="0"/>
            <a:ext cx="8739809" cy="57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98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32" y="148999"/>
            <a:ext cx="3296538" cy="914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162" y="848265"/>
            <a:ext cx="6543675" cy="2124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532" y="2543332"/>
            <a:ext cx="7525305" cy="2385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Date to Apply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October 1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2018 to March 2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</a:p>
          <a:p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to Apply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local high school already submitted the HS senior the GPA to the California Student Aid Commission (CSAC) by March 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HS senior completes a Free Application for Federal Student Aid (FAFSA) or CA Dream Act Application (CADAA) by March 2nd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Create an account 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WebGrants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Students after you submit your FAFSA or CADAA for your award status </a:t>
            </a:r>
            <a:r>
              <a:rPr lang="en-US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mygrantinfo.csac.ca.gov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531" y="4882427"/>
            <a:ext cx="836826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Once you submit your completed FAFSA/CADAA and High School GPA you will be considered for the appropriate Cal Grant award based on GPA, financial need, and college of attendance.</a:t>
            </a:r>
          </a:p>
        </p:txBody>
      </p:sp>
      <p:sp>
        <p:nvSpPr>
          <p:cNvPr id="9" name="Bent Arrow 8"/>
          <p:cNvSpPr/>
          <p:nvPr/>
        </p:nvSpPr>
        <p:spPr>
          <a:xfrm rot="5400000" flipH="1">
            <a:off x="6834149" y="3674473"/>
            <a:ext cx="1643029" cy="73364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998" y="2177467"/>
            <a:ext cx="2953469" cy="9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5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29861" y="507302"/>
            <a:ext cx="4151970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Santiago Canyon College</a:t>
            </a: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Ranked 13</a:t>
            </a:r>
            <a:r>
              <a:rPr lang="en-US" sz="2800" b="1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best</a:t>
            </a: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 College</a:t>
            </a: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nation by </a:t>
            </a: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College Choice</a:t>
            </a: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  <a:p>
            <a:pPr algn="ctr"/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www.sccollege.edu/apply</a:t>
            </a: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Accepting fall 2019</a:t>
            </a: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Applications Oct. 1</a:t>
            </a:r>
            <a:r>
              <a:rPr lang="en-US" sz="2800" b="1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2018 </a:t>
            </a:r>
          </a:p>
          <a:p>
            <a:pPr algn="ctr"/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2B905E-9D74-4B6C-9DBD-0AACDE911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32" y="137719"/>
            <a:ext cx="3925361" cy="5571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332" y="3136605"/>
            <a:ext cx="3925361" cy="51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DA9501-3118-4A88-864B-400ED64B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sp>
        <p:nvSpPr>
          <p:cNvPr id="5" name="Shape 165"/>
          <p:cNvSpPr txBox="1">
            <a:spLocks/>
          </p:cNvSpPr>
          <p:nvPr/>
        </p:nvSpPr>
        <p:spPr bwMode="auto">
          <a:xfrm>
            <a:off x="479763" y="1943100"/>
            <a:ext cx="8184473" cy="2971800"/>
          </a:xfrm>
          <a:prstGeom prst="rect">
            <a:avLst/>
          </a:prstGeom>
          <a:solidFill>
            <a:srgbClr val="A2C816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Wingdings 2" pitchFamily="12" charset="2"/>
              <a:buChar char=""/>
              <a:defRPr sz="2400" kern="1200">
                <a:solidFill>
                  <a:srgbClr val="595959"/>
                </a:solidFill>
                <a:latin typeface="+mn-lt"/>
                <a:ea typeface="ＭＳ Ｐゴシック" pitchFamily="12" charset="-128"/>
                <a:cs typeface="ＭＳ Ｐゴシック" pitchFamily="12" charset="-128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1640B"/>
              </a:buClr>
              <a:buFont typeface="Wingdings 2" pitchFamily="12" charset="2"/>
              <a:buChar char=""/>
              <a:defRPr sz="2000" kern="1200">
                <a:solidFill>
                  <a:srgbClr val="595959"/>
                </a:solidFill>
                <a:latin typeface="+mn-lt"/>
                <a:ea typeface="ＭＳ Ｐゴシック" pitchFamily="12" charset="-128"/>
                <a:cs typeface="+mn-cs"/>
              </a:defRPr>
            </a:lvl2pPr>
            <a:lvl3pPr marL="10350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12" charset="2"/>
              <a:buChar char=""/>
              <a:defRPr sz="2000" kern="1200">
                <a:solidFill>
                  <a:srgbClr val="595959"/>
                </a:solidFill>
                <a:latin typeface="+mn-lt"/>
                <a:ea typeface="ＭＳ Ｐゴシック" pitchFamily="12" charset="-128"/>
                <a:cs typeface="+mn-cs"/>
              </a:defRPr>
            </a:lvl3pPr>
            <a:lvl4pPr marL="13716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1640B"/>
              </a:buClr>
              <a:buFont typeface="Wingdings 2" pitchFamily="12" charset="2"/>
              <a:buChar char=""/>
              <a:defRPr sz="2000" kern="1200">
                <a:solidFill>
                  <a:srgbClr val="595959"/>
                </a:solidFill>
                <a:latin typeface="+mn-lt"/>
                <a:ea typeface="ＭＳ Ｐゴシック" pitchFamily="12" charset="-128"/>
                <a:cs typeface="+mn-cs"/>
              </a:defRPr>
            </a:lvl4pPr>
            <a:lvl5pPr marL="17208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12" charset="2"/>
              <a:buChar char=""/>
              <a:defRPr sz="2000" kern="1200">
                <a:solidFill>
                  <a:srgbClr val="595959"/>
                </a:solidFill>
                <a:latin typeface="+mn-lt"/>
                <a:ea typeface="ＭＳ Ｐゴシック" pitchFamily="1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2C816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Financial Aid is money that is:</a:t>
            </a:r>
          </a:p>
          <a:p>
            <a:pPr marL="1143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2C816"/>
              </a:buClr>
              <a:buSzPct val="25000"/>
              <a:buFont typeface="Arial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1257300" marR="0" lvl="3" indent="-5715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Granted</a:t>
            </a:r>
          </a:p>
          <a:p>
            <a:pPr marL="1257300" marR="0" lvl="3" indent="-5715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Paid</a:t>
            </a:r>
          </a:p>
          <a:p>
            <a:pPr marL="1257300" marR="0" lvl="3" indent="-5715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Borrowed (Loaned)</a:t>
            </a:r>
          </a:p>
          <a:p>
            <a:pPr marL="0" marR="0" lvl="1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Wingdings 2" pitchFamily="1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l" defTabSz="914400" rtl="0" eaLnBrk="0" fontAlgn="base" latinLnBrk="0" hangingPunct="0">
              <a:lnSpc>
                <a:spcPct val="100000"/>
              </a:lnSpc>
              <a:spcBef>
                <a:spcPts val="560"/>
              </a:spcBef>
              <a:spcAft>
                <a:spcPct val="0"/>
              </a:spcAft>
              <a:buClr>
                <a:srgbClr val="A2C816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By the Federal or State government, college or private scholarship to help you pay for school.</a:t>
            </a:r>
          </a:p>
        </p:txBody>
      </p:sp>
      <p:sp>
        <p:nvSpPr>
          <p:cNvPr id="6" name="Shape 164"/>
          <p:cNvSpPr txBox="1">
            <a:spLocks/>
          </p:cNvSpPr>
          <p:nvPr/>
        </p:nvSpPr>
        <p:spPr bwMode="auto">
          <a:xfrm>
            <a:off x="115092" y="784594"/>
            <a:ext cx="8913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12" charset="-128"/>
                <a:cs typeface="ＭＳ Ｐゴシック" pitchFamily="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9pPr>
          </a:lstStyle>
          <a:p>
            <a:pPr algn="ctr">
              <a:spcBef>
                <a:spcPts val="0"/>
              </a:spcBef>
              <a:buClr>
                <a:srgbClr val="224F76"/>
              </a:buClr>
              <a:buSzPct val="25000"/>
              <a:buFont typeface="Questrial"/>
              <a:buNone/>
            </a:pPr>
            <a:r>
              <a:rPr lang="en-US" sz="4000" b="1" dirty="0">
                <a:solidFill>
                  <a:srgbClr val="224F76"/>
                </a:solidFill>
                <a:latin typeface="Questrial"/>
                <a:ea typeface="Questrial"/>
                <a:cs typeface="Questrial"/>
                <a:sym typeface="Questrial"/>
              </a:rPr>
              <a:t>What is Financial Aid?</a:t>
            </a:r>
          </a:p>
        </p:txBody>
      </p:sp>
    </p:spTree>
    <p:extLst>
      <p:ext uri="{BB962C8B-B14F-4D97-AF65-F5344CB8AC3E}">
        <p14:creationId xmlns:p14="http://schemas.microsoft.com/office/powerpoint/2010/main" val="28188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94" y="1329563"/>
            <a:ext cx="1607400" cy="2433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906" y="1329563"/>
            <a:ext cx="1607400" cy="2433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94" y="379033"/>
            <a:ext cx="8570612" cy="95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5871" y="1258992"/>
            <a:ext cx="4492258" cy="8506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30768" y="4838812"/>
            <a:ext cx="58824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9</a:t>
            </a:r>
            <a:r>
              <a:rPr lang="en-US" sz="24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grade or 12</a:t>
            </a:r>
            <a:r>
              <a:rPr lang="en-US" sz="24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grade GPA’s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5105" y="2112764"/>
            <a:ext cx="4793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Most of you know when submitting GPA’s for your current HS seniors you will only use completed coursework from the 10</a:t>
            </a:r>
            <a:r>
              <a:rPr lang="en-US" b="1" baseline="30000" dirty="0"/>
              <a:t>th</a:t>
            </a:r>
            <a:r>
              <a:rPr lang="en-US" b="1" dirty="0"/>
              <a:t> grade and the 11th grade and summer school following those two grades.  9</a:t>
            </a:r>
            <a:r>
              <a:rPr lang="en-US" b="1" baseline="30000" dirty="0"/>
              <a:t>th</a:t>
            </a:r>
            <a:r>
              <a:rPr lang="en-US" b="1" dirty="0"/>
              <a:t> grade coursework is never included and obviously you won’t include any 12</a:t>
            </a:r>
            <a:r>
              <a:rPr lang="en-US" b="1" baseline="30000" dirty="0"/>
              <a:t>th</a:t>
            </a:r>
            <a:r>
              <a:rPr lang="en-US" b="1" dirty="0"/>
              <a:t> grade  coursework because students are still in that academic  year.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4616" y="4361965"/>
            <a:ext cx="703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Acceptable GPA’s are unweighted and calculated using a 4.0 GPA scale.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629" y="5341824"/>
            <a:ext cx="8410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Making education beyond high school financially accessible to all Californians.</a:t>
            </a:r>
          </a:p>
        </p:txBody>
      </p:sp>
    </p:spTree>
    <p:extLst>
      <p:ext uri="{BB962C8B-B14F-4D97-AF65-F5344CB8AC3E}">
        <p14:creationId xmlns:p14="http://schemas.microsoft.com/office/powerpoint/2010/main" val="2766024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DA9501-3118-4A88-864B-400ED64B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560868"/>
            <a:ext cx="8496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6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34" y="765794"/>
            <a:ext cx="8634847" cy="46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grpSp>
        <p:nvGrpSpPr>
          <p:cNvPr id="10" name="Shape 214"/>
          <p:cNvGrpSpPr/>
          <p:nvPr/>
        </p:nvGrpSpPr>
        <p:grpSpPr>
          <a:xfrm>
            <a:off x="865528" y="1646214"/>
            <a:ext cx="7630983" cy="3125366"/>
            <a:chOff x="-172614" y="479744"/>
            <a:chExt cx="6969950" cy="2144724"/>
          </a:xfrm>
        </p:grpSpPr>
        <p:sp>
          <p:nvSpPr>
            <p:cNvPr id="11" name="Shape 215"/>
            <p:cNvSpPr/>
            <p:nvPr/>
          </p:nvSpPr>
          <p:spPr>
            <a:xfrm>
              <a:off x="-172614" y="479744"/>
              <a:ext cx="6879087" cy="575638"/>
            </a:xfrm>
            <a:prstGeom prst="roundRect">
              <a:avLst>
                <a:gd name="adj" fmla="val 16667"/>
              </a:avLst>
            </a:prstGeom>
            <a:solidFill>
              <a:srgbClr val="333333">
                <a:lumMod val="50000"/>
              </a:srgbClr>
            </a:solidFill>
            <a:ln w="254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2" name="Shape 216"/>
            <p:cNvSpPr txBox="1"/>
            <p:nvPr/>
          </p:nvSpPr>
          <p:spPr>
            <a:xfrm>
              <a:off x="34430" y="544951"/>
              <a:ext cx="6199175" cy="519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4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Low to middle income students who:</a:t>
              </a:r>
            </a:p>
          </p:txBody>
        </p:sp>
        <p:sp>
          <p:nvSpPr>
            <p:cNvPr id="13" name="Shape 217"/>
            <p:cNvSpPr/>
            <p:nvPr/>
          </p:nvSpPr>
          <p:spPr>
            <a:xfrm>
              <a:off x="0" y="582058"/>
              <a:ext cx="6797336" cy="13165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4" name="Shape 218"/>
            <p:cNvSpPr txBox="1"/>
            <p:nvPr/>
          </p:nvSpPr>
          <p:spPr>
            <a:xfrm>
              <a:off x="-172614" y="1078105"/>
              <a:ext cx="6878377" cy="1546363"/>
            </a:xfrm>
            <a:prstGeom prst="rect">
              <a:avLst/>
            </a:prstGeom>
            <a:solidFill>
              <a:srgbClr val="A2C816">
                <a:lumMod val="60000"/>
                <a:lumOff val="40000"/>
              </a:srgbClr>
            </a:solidFill>
            <a:ln>
              <a:noFill/>
            </a:ln>
          </p:spPr>
          <p:txBody>
            <a:bodyPr wrap="square" lIns="215800" tIns="30475" rIns="170675" bIns="30475" anchor="t" anchorCtr="0">
              <a:noAutofit/>
            </a:bodyPr>
            <a:lstStyle/>
            <a:p>
              <a:pPr marL="342900" marR="0" lvl="1" indent="-34290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Meet the income ceilings and asset ceilings</a:t>
              </a:r>
            </a:p>
            <a:p>
              <a:pPr marL="342900" marR="0" lvl="1" indent="-342900" defTabSz="914400" eaLnBrk="1" fontAlgn="base" latinLnBrk="0" hangingPunct="1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Have financial need (low to middle income)</a:t>
              </a:r>
            </a:p>
            <a:p>
              <a:pPr marL="342900" marR="0" lvl="1" indent="-342900" defTabSz="914400" eaLnBrk="1" fontAlgn="base" latinLnBrk="0" hangingPunct="1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3.00 High School GPA minimum</a:t>
              </a:r>
            </a:p>
            <a:p>
              <a:pPr marL="342900" marR="0" lvl="1" indent="-342900" defTabSz="914400" eaLnBrk="1" fontAlgn="base" latinLnBrk="0" hangingPunct="1">
                <a:lnSpc>
                  <a:spcPct val="90000"/>
                </a:lnSpc>
                <a:spcBef>
                  <a:spcPts val="380"/>
                </a:spcBef>
                <a:spcAft>
                  <a:spcPts val="380"/>
                </a:spcAft>
                <a:buClr>
                  <a:prstClr val="black"/>
                </a:buClr>
                <a:buSzPct val="100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Associate or Bachelor programs only within California</a:t>
              </a:r>
            </a:p>
            <a:p>
              <a:pPr marL="342900" marR="0" lvl="1" indent="-342900" defTabSz="914400" eaLnBrk="1" fontAlgn="base" latinLnBrk="0" hangingPunct="1">
                <a:lnSpc>
                  <a:spcPct val="90000"/>
                </a:lnSpc>
                <a:spcBef>
                  <a:spcPts val="380"/>
                </a:spcBef>
                <a:spcAft>
                  <a:spcPts val="380"/>
                </a:spcAft>
                <a:buClr>
                  <a:prstClr val="black"/>
                </a:buClr>
                <a:buSzPct val="100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Can only be used for tuition and fees</a:t>
              </a:r>
            </a:p>
            <a:p>
              <a:pPr marL="342900" marR="0" lvl="1" indent="-342900" defTabSz="914400" eaLnBrk="1" fontAlgn="base" latinLnBrk="0" hangingPunct="1">
                <a:lnSpc>
                  <a:spcPct val="90000"/>
                </a:lnSpc>
                <a:spcBef>
                  <a:spcPts val="380"/>
                </a:spcBef>
                <a:spcAft>
                  <a:spcPts val="380"/>
                </a:spcAft>
                <a:buClr>
                  <a:prstClr val="black"/>
                </a:buClr>
                <a:buSzPct val="100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Cannot be used at a Community College but can be in reserve for up to two years until student transfer to a university</a:t>
              </a:r>
            </a:p>
          </p:txBody>
        </p:sp>
      </p:grpSp>
      <p:graphicFrame>
        <p:nvGraphicFramePr>
          <p:cNvPr id="15" name="Shape 219"/>
          <p:cNvGraphicFramePr/>
          <p:nvPr>
            <p:extLst>
              <p:ext uri="{D42A27DB-BD31-4B8C-83A1-F6EECF244321}">
                <p14:modId xmlns:p14="http://schemas.microsoft.com/office/powerpoint/2010/main" val="3208359756"/>
              </p:ext>
            </p:extLst>
          </p:nvPr>
        </p:nvGraphicFramePr>
        <p:xfrm>
          <a:off x="865528" y="4903407"/>
          <a:ext cx="7536784" cy="76834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FEFEFE"/>
                    </a:gs>
                    <a:gs pos="68000">
                      <a:srgbClr val="8F9BC3"/>
                    </a:gs>
                    <a:gs pos="81000">
                      <a:srgbClr val="8B97C1"/>
                    </a:gs>
                    <a:gs pos="86000">
                      <a:srgbClr val="97A2C7"/>
                    </a:gs>
                    <a:gs pos="100000">
                      <a:srgbClr val="D5D8E5"/>
                    </a:gs>
                  </a:gsLst>
                  <a:lin ang="5400000" scaled="0"/>
                </a:gradFill>
              </a:tblPr>
              <a:tblGrid>
                <a:gridCol w="188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</a:rPr>
                        <a:t>CSU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</a:rPr>
                        <a:t>UC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</a:rPr>
                        <a:t>Independent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</a:rPr>
                        <a:t>For Profit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$5,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74</a:t>
                      </a: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2/year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$12,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630</a:t>
                      </a: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/year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$9,084/year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$4,000/year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Shape 220"/>
          <p:cNvSpPr txBox="1"/>
          <p:nvPr/>
        </p:nvSpPr>
        <p:spPr>
          <a:xfrm>
            <a:off x="2476500" y="925659"/>
            <a:ext cx="419099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 fontAlgn="base">
              <a:spcAft>
                <a:spcPct val="0"/>
              </a:spcAft>
              <a:buSzPct val="25000"/>
              <a:defRPr/>
            </a:pPr>
            <a:r>
              <a:rPr lang="en-US" sz="3600" b="1" dirty="0">
                <a:solidFill>
                  <a:srgbClr val="333333"/>
                </a:solidFill>
                <a:latin typeface="Questrial"/>
                <a:ea typeface="Questrial"/>
                <a:cs typeface="Questrial"/>
                <a:sym typeface="Questrial"/>
              </a:rPr>
              <a:t>CAL GRANT A</a:t>
            </a:r>
          </a:p>
        </p:txBody>
      </p:sp>
      <p:sp>
        <p:nvSpPr>
          <p:cNvPr id="17" name="Shape 213"/>
          <p:cNvSpPr txBox="1">
            <a:spLocks/>
          </p:cNvSpPr>
          <p:nvPr/>
        </p:nvSpPr>
        <p:spPr bwMode="auto">
          <a:xfrm>
            <a:off x="402525" y="147477"/>
            <a:ext cx="8260672" cy="7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12" charset="-128"/>
                <a:cs typeface="ＭＳ Ｐゴシック" pitchFamily="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9pPr>
          </a:lstStyle>
          <a:p>
            <a:pPr algn="ctr">
              <a:spcBef>
                <a:spcPts val="0"/>
              </a:spcBef>
              <a:buClr>
                <a:srgbClr val="224F76"/>
              </a:buClr>
              <a:buSzPct val="25000"/>
              <a:buFont typeface="Questrial"/>
              <a:buNone/>
            </a:pPr>
            <a:r>
              <a:rPr lang="en-US" b="1" dirty="0">
                <a:solidFill>
                  <a:srgbClr val="224F76"/>
                </a:solidFill>
                <a:latin typeface="Questrial"/>
                <a:ea typeface="Questrial"/>
                <a:cs typeface="Questrial"/>
                <a:sym typeface="Questrial"/>
              </a:rPr>
              <a:t>Types of Financial Aid: State Grants</a:t>
            </a:r>
          </a:p>
        </p:txBody>
      </p:sp>
    </p:spTree>
    <p:extLst>
      <p:ext uri="{BB962C8B-B14F-4D97-AF65-F5344CB8AC3E}">
        <p14:creationId xmlns:p14="http://schemas.microsoft.com/office/powerpoint/2010/main" val="70156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63" y="93414"/>
            <a:ext cx="7949873" cy="566977"/>
          </a:xfrm>
          <a:prstGeom prst="rect">
            <a:avLst/>
          </a:prstGeom>
        </p:spPr>
      </p:pic>
      <p:sp>
        <p:nvSpPr>
          <p:cNvPr id="6" name="Shape 240"/>
          <p:cNvSpPr txBox="1"/>
          <p:nvPr/>
        </p:nvSpPr>
        <p:spPr>
          <a:xfrm>
            <a:off x="2476499" y="542880"/>
            <a:ext cx="4190999" cy="63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 fontAlgn="base">
              <a:spcAft>
                <a:spcPct val="0"/>
              </a:spcAft>
              <a:buSzPct val="25000"/>
            </a:pPr>
            <a:r>
              <a:rPr lang="en-US" sz="3600" b="1" dirty="0">
                <a:solidFill>
                  <a:srgbClr val="333333"/>
                </a:solidFill>
                <a:latin typeface="Questrial"/>
                <a:ea typeface="Questrial"/>
                <a:cs typeface="Questrial"/>
                <a:sym typeface="Questrial"/>
              </a:rPr>
              <a:t>CAL GRANT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12" y="1085850"/>
            <a:ext cx="77247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14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63" y="208275"/>
            <a:ext cx="7949873" cy="566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62" y="778037"/>
            <a:ext cx="6391275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361" y="4453755"/>
            <a:ext cx="63912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5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745" y="733225"/>
            <a:ext cx="6708438" cy="505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63" y="166249"/>
            <a:ext cx="794987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5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grpSp>
        <p:nvGrpSpPr>
          <p:cNvPr id="15" name="Shape 272"/>
          <p:cNvGrpSpPr/>
          <p:nvPr/>
        </p:nvGrpSpPr>
        <p:grpSpPr>
          <a:xfrm>
            <a:off x="791743" y="1484688"/>
            <a:ext cx="7464056" cy="3996352"/>
            <a:chOff x="0" y="0"/>
            <a:chExt cx="6759236" cy="3126458"/>
          </a:xfrm>
        </p:grpSpPr>
        <p:sp>
          <p:nvSpPr>
            <p:cNvPr id="16" name="Shape 273"/>
            <p:cNvSpPr/>
            <p:nvPr/>
          </p:nvSpPr>
          <p:spPr>
            <a:xfrm>
              <a:off x="36476" y="0"/>
              <a:ext cx="6722760" cy="863219"/>
            </a:xfrm>
            <a:prstGeom prst="roundRect">
              <a:avLst>
                <a:gd name="adj" fmla="val 16667"/>
              </a:avLst>
            </a:prstGeom>
            <a:solidFill>
              <a:sysClr val="windowText" lastClr="000000"/>
            </a:solidFill>
            <a:ln w="254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7" name="Shape 274"/>
            <p:cNvSpPr txBox="1"/>
            <p:nvPr/>
          </p:nvSpPr>
          <p:spPr>
            <a:xfrm>
              <a:off x="141151" y="42139"/>
              <a:ext cx="6574410" cy="778942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</p:spPr>
          <p:txBody>
            <a:bodyPr wrap="square" lIns="80000" tIns="80000" rIns="80000" bIns="80000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35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The government provides you money for school:</a:t>
              </a:r>
            </a:p>
          </p:txBody>
        </p:sp>
        <p:sp>
          <p:nvSpPr>
            <p:cNvPr id="18" name="Shape 275"/>
            <p:cNvSpPr/>
            <p:nvPr/>
          </p:nvSpPr>
          <p:spPr>
            <a:xfrm>
              <a:off x="0" y="901144"/>
              <a:ext cx="6759236" cy="1250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9" name="Shape 276"/>
            <p:cNvSpPr txBox="1"/>
            <p:nvPr/>
          </p:nvSpPr>
          <p:spPr>
            <a:xfrm>
              <a:off x="30509" y="1014839"/>
              <a:ext cx="6722760" cy="1250626"/>
            </a:xfrm>
            <a:prstGeom prst="rect">
              <a:avLst/>
            </a:prstGeom>
            <a:solidFill>
              <a:srgbClr val="A2C816">
                <a:lumMod val="60000"/>
                <a:lumOff val="40000"/>
              </a:srgbClr>
            </a:solidFill>
            <a:ln>
              <a:noFill/>
            </a:ln>
          </p:spPr>
          <p:txBody>
            <a:bodyPr wrap="square" lIns="214600" tIns="25400" rIns="142225" bIns="25400" anchor="t" anchorCtr="0">
              <a:noAutofit/>
            </a:bodyPr>
            <a:lstStyle/>
            <a:p>
              <a:pPr marL="228600" marR="0" lvl="1" indent="-22860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Awarded to undergraduate students</a:t>
              </a:r>
            </a:p>
            <a:p>
              <a:pPr marL="228600" marR="0" lvl="1" indent="-22860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You can receive the Pell Grant for a maximum of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12 semesters or 6 years</a:t>
              </a:r>
            </a:p>
            <a:p>
              <a:pPr marL="228600" marR="0" lvl="1" indent="-22860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Award depends on your financial need, cost of attendance, full or part-time status, etc…</a:t>
              </a:r>
            </a:p>
          </p:txBody>
        </p:sp>
        <p:sp>
          <p:nvSpPr>
            <p:cNvPr id="20" name="Shape 277"/>
            <p:cNvSpPr/>
            <p:nvPr/>
          </p:nvSpPr>
          <p:spPr>
            <a:xfrm>
              <a:off x="31958" y="2379159"/>
              <a:ext cx="6721312" cy="747299"/>
            </a:xfrm>
            <a:prstGeom prst="roundRect">
              <a:avLst>
                <a:gd name="adj" fmla="val 16667"/>
              </a:avLst>
            </a:prstGeom>
            <a:solidFill>
              <a:sysClr val="windowText" lastClr="000000"/>
            </a:solidFill>
            <a:ln w="254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21" name="Shape 278"/>
            <p:cNvSpPr txBox="1"/>
            <p:nvPr/>
          </p:nvSpPr>
          <p:spPr>
            <a:xfrm>
              <a:off x="145080" y="2415608"/>
              <a:ext cx="6473072" cy="674400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</p:spPr>
          <p:txBody>
            <a:bodyPr wrap="square" lIns="80000" tIns="80000" rIns="80000" bIns="80000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35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Award amounts for 2018-2019 is up to $6,095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96361"/>
            <a:ext cx="8305800" cy="10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96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230150"/>
            <a:ext cx="8267700" cy="1123950"/>
          </a:xfrm>
          <a:prstGeom prst="rect">
            <a:avLst/>
          </a:prstGeom>
        </p:spPr>
      </p:pic>
      <p:grpSp>
        <p:nvGrpSpPr>
          <p:cNvPr id="6" name="Shape 291"/>
          <p:cNvGrpSpPr/>
          <p:nvPr/>
        </p:nvGrpSpPr>
        <p:grpSpPr>
          <a:xfrm>
            <a:off x="776177" y="2116847"/>
            <a:ext cx="7623544" cy="3429824"/>
            <a:chOff x="0" y="0"/>
            <a:chExt cx="6745860" cy="3138798"/>
          </a:xfrm>
        </p:grpSpPr>
        <p:sp>
          <p:nvSpPr>
            <p:cNvPr id="8" name="Shape 292"/>
            <p:cNvSpPr/>
            <p:nvPr/>
          </p:nvSpPr>
          <p:spPr>
            <a:xfrm>
              <a:off x="0" y="0"/>
              <a:ext cx="6745860" cy="782097"/>
            </a:xfrm>
            <a:prstGeom prst="roundRect">
              <a:avLst>
                <a:gd name="adj" fmla="val 16667"/>
              </a:avLst>
            </a:prstGeom>
            <a:solidFill>
              <a:sysClr val="windowText" lastClr="000000"/>
            </a:solidFill>
            <a:ln w="254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9" name="Shape 293"/>
            <p:cNvSpPr txBox="1"/>
            <p:nvPr/>
          </p:nvSpPr>
          <p:spPr>
            <a:xfrm>
              <a:off x="57148" y="38179"/>
              <a:ext cx="6591304" cy="705740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</p:spPr>
          <p:txBody>
            <a:bodyPr wrap="square" lIns="72375" tIns="72375" rIns="72375" bIns="7237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A grant for undergraduate students with exceptional financial need who also qualify for the Federal Pell Grant</a:t>
              </a:r>
            </a:p>
          </p:txBody>
        </p:sp>
        <p:sp>
          <p:nvSpPr>
            <p:cNvPr id="10" name="Shape 294"/>
            <p:cNvSpPr/>
            <p:nvPr/>
          </p:nvSpPr>
          <p:spPr>
            <a:xfrm>
              <a:off x="0" y="855579"/>
              <a:ext cx="6743700" cy="12782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1" name="Shape 295"/>
            <p:cNvSpPr txBox="1"/>
            <p:nvPr/>
          </p:nvSpPr>
          <p:spPr>
            <a:xfrm>
              <a:off x="0" y="915084"/>
              <a:ext cx="6743700" cy="1430421"/>
            </a:xfrm>
            <a:prstGeom prst="rect">
              <a:avLst/>
            </a:prstGeom>
            <a:solidFill>
              <a:srgbClr val="A2C816">
                <a:lumMod val="60000"/>
                <a:lumOff val="40000"/>
              </a:srgbClr>
            </a:solidFill>
            <a:ln>
              <a:noFill/>
            </a:ln>
          </p:spPr>
          <p:txBody>
            <a:bodyPr wrap="square" lIns="214100" tIns="22850" rIns="128000" bIns="22850" anchor="t" anchorCtr="0">
              <a:noAutofit/>
            </a:bodyPr>
            <a:lstStyle/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360"/>
                </a:spcBef>
                <a:spcAft>
                  <a:spcPts val="36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Apply early: Students with the lowest expected family contributions (EFCs) will be considered first</a:t>
              </a:r>
            </a:p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Grant is administered directly from the financial aid office at your college/ university</a:t>
              </a:r>
            </a:p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Not all schools participate</a:t>
              </a:r>
            </a:p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360"/>
                </a:spcBef>
                <a:spcAft>
                  <a:spcPts val="360"/>
                </a:spcAft>
                <a:buClr>
                  <a:prstClr val="black"/>
                </a:buClr>
                <a:buSzTx/>
                <a:buFont typeface="Questrial"/>
                <a:buChar char="•"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" name="Shape 296"/>
            <p:cNvSpPr/>
            <p:nvPr/>
          </p:nvSpPr>
          <p:spPr>
            <a:xfrm>
              <a:off x="0" y="2492598"/>
              <a:ext cx="6743700" cy="646200"/>
            </a:xfrm>
            <a:prstGeom prst="roundRect">
              <a:avLst>
                <a:gd name="adj" fmla="val 16667"/>
              </a:avLst>
            </a:prstGeom>
            <a:solidFill>
              <a:sysClr val="windowText" lastClr="000000"/>
            </a:solidFill>
            <a:ln w="254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3" name="Shape 297"/>
            <p:cNvSpPr txBox="1"/>
            <p:nvPr/>
          </p:nvSpPr>
          <p:spPr>
            <a:xfrm>
              <a:off x="57148" y="2590800"/>
              <a:ext cx="6515103" cy="457200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</p:spPr>
          <p:txBody>
            <a:bodyPr wrap="square" lIns="72375" tIns="72375" rIns="72375" bIns="7237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Award amounts for 2018-2019 vary from $100 up to $4,000 a year</a:t>
              </a:r>
            </a:p>
          </p:txBody>
        </p:sp>
      </p:grpSp>
      <p:sp>
        <p:nvSpPr>
          <p:cNvPr id="14" name="Shape 298"/>
          <p:cNvSpPr txBox="1"/>
          <p:nvPr/>
        </p:nvSpPr>
        <p:spPr>
          <a:xfrm>
            <a:off x="445442" y="820972"/>
            <a:ext cx="8153399" cy="119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 fontAlgn="base">
              <a:spcAft>
                <a:spcPct val="0"/>
              </a:spcAft>
              <a:buSzPct val="25000"/>
            </a:pPr>
            <a:r>
              <a:rPr lang="en-US" sz="3600" b="1" dirty="0">
                <a:solidFill>
                  <a:srgbClr val="333333"/>
                </a:solidFill>
                <a:latin typeface="Questrial"/>
                <a:ea typeface="Questrial"/>
                <a:cs typeface="Questrial"/>
                <a:sym typeface="Questrial"/>
              </a:rPr>
              <a:t>Federal Supplemental Educational Opportunity Grant (FSEOG)</a:t>
            </a:r>
          </a:p>
        </p:txBody>
      </p:sp>
    </p:spTree>
    <p:extLst>
      <p:ext uri="{BB962C8B-B14F-4D97-AF65-F5344CB8AC3E}">
        <p14:creationId xmlns:p14="http://schemas.microsoft.com/office/powerpoint/2010/main" val="408806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A4E19-8D9D-4227-9051-B71629859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26" y="0"/>
            <a:ext cx="7559748" cy="58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49" y="146120"/>
            <a:ext cx="8267700" cy="1123950"/>
          </a:xfrm>
          <a:prstGeom prst="rect">
            <a:avLst/>
          </a:prstGeom>
        </p:spPr>
      </p:pic>
      <p:grpSp>
        <p:nvGrpSpPr>
          <p:cNvPr id="6" name="Shape 291"/>
          <p:cNvGrpSpPr/>
          <p:nvPr/>
        </p:nvGrpSpPr>
        <p:grpSpPr>
          <a:xfrm>
            <a:off x="744672" y="1809718"/>
            <a:ext cx="7558961" cy="3985026"/>
            <a:chOff x="0" y="0"/>
            <a:chExt cx="6745860" cy="3048000"/>
          </a:xfrm>
        </p:grpSpPr>
        <p:sp>
          <p:nvSpPr>
            <p:cNvPr id="8" name="Shape 292"/>
            <p:cNvSpPr/>
            <p:nvPr/>
          </p:nvSpPr>
          <p:spPr>
            <a:xfrm>
              <a:off x="0" y="0"/>
              <a:ext cx="6745860" cy="782097"/>
            </a:xfrm>
            <a:prstGeom prst="roundRect">
              <a:avLst>
                <a:gd name="adj" fmla="val 16667"/>
              </a:avLst>
            </a:prstGeom>
            <a:solidFill>
              <a:sysClr val="windowText" lastClr="000000"/>
            </a:solidFill>
            <a:ln w="254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9" name="Shape 293"/>
            <p:cNvSpPr txBox="1"/>
            <p:nvPr/>
          </p:nvSpPr>
          <p:spPr>
            <a:xfrm>
              <a:off x="57148" y="38179"/>
              <a:ext cx="6591304" cy="705740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</p:spPr>
          <p:txBody>
            <a:bodyPr wrap="square" lIns="72375" tIns="72375" rIns="72375" bIns="7237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For undergraduate, post baccalaureate, or graduate students who are enrolled in programs</a:t>
              </a:r>
              <a:r>
                <a:rPr kumimoji="0" lang="en-US" sz="1900" b="0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 designed to prepare them to teach in a high-need field at the elementary or secondary school level</a:t>
              </a: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" name="Shape 294"/>
            <p:cNvSpPr/>
            <p:nvPr/>
          </p:nvSpPr>
          <p:spPr>
            <a:xfrm>
              <a:off x="0" y="855579"/>
              <a:ext cx="6743700" cy="12782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1" name="Shape 295"/>
            <p:cNvSpPr txBox="1"/>
            <p:nvPr/>
          </p:nvSpPr>
          <p:spPr>
            <a:xfrm>
              <a:off x="0" y="855579"/>
              <a:ext cx="6743700" cy="1633860"/>
            </a:xfrm>
            <a:prstGeom prst="rect">
              <a:avLst/>
            </a:prstGeom>
            <a:solidFill>
              <a:srgbClr val="A2C816">
                <a:lumMod val="60000"/>
                <a:lumOff val="40000"/>
              </a:srgbClr>
            </a:solidFill>
            <a:ln>
              <a:noFill/>
            </a:ln>
          </p:spPr>
          <p:txBody>
            <a:bodyPr wrap="square" lIns="214100" tIns="22850" rIns="128000" bIns="22850" anchor="t" anchorCtr="0">
              <a:noAutofit/>
            </a:bodyPr>
            <a:lstStyle/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360"/>
                </a:spcBef>
                <a:spcAft>
                  <a:spcPts val="36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Must agree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 to serve for a minimum of 4 years (within 8 years of completing the program for which your received the grant funds) as a full-time teacher in a high-need field in a school or educational service agency that serves low-income students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Must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 attend a participating school and meet certain academic achievement requirements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lang="en-US" kern="0" dirty="0">
                  <a:solidFill>
                    <a:prstClr val="black"/>
                  </a:solidFill>
                  <a:latin typeface="Questrial"/>
                  <a:ea typeface="Questrial"/>
                  <a:cs typeface="Questrial"/>
                  <a:sym typeface="Questrial"/>
                </a:rPr>
                <a:t>Failure to complete teaching service commitment will result in grant being converted to a Direct Unsubsidized Loan for repayment.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360"/>
                </a:spcBef>
                <a:spcAft>
                  <a:spcPts val="360"/>
                </a:spcAft>
                <a:buClr>
                  <a:prstClr val="black"/>
                </a:buClr>
                <a:buSzTx/>
                <a:buFont typeface="Questrial"/>
                <a:buChar char="•"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" name="Shape 296"/>
            <p:cNvSpPr/>
            <p:nvPr/>
          </p:nvSpPr>
          <p:spPr>
            <a:xfrm>
              <a:off x="0" y="2590800"/>
              <a:ext cx="6743700" cy="457200"/>
            </a:xfrm>
            <a:prstGeom prst="roundRect">
              <a:avLst>
                <a:gd name="adj" fmla="val 16667"/>
              </a:avLst>
            </a:prstGeom>
            <a:solidFill>
              <a:sysClr val="windowText" lastClr="000000"/>
            </a:solidFill>
            <a:ln w="254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3" name="Shape 297"/>
            <p:cNvSpPr txBox="1"/>
            <p:nvPr/>
          </p:nvSpPr>
          <p:spPr>
            <a:xfrm>
              <a:off x="57148" y="2590800"/>
              <a:ext cx="6515103" cy="457200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</p:spPr>
          <p:txBody>
            <a:bodyPr wrap="square" lIns="72375" tIns="72375" rIns="72375" bIns="7237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Award amounts for 2018-2019 vary from $100 up to $4,000 a year</a:t>
              </a:r>
            </a:p>
          </p:txBody>
        </p:sp>
      </p:grpSp>
      <p:sp>
        <p:nvSpPr>
          <p:cNvPr id="14" name="Shape 298"/>
          <p:cNvSpPr txBox="1"/>
          <p:nvPr/>
        </p:nvSpPr>
        <p:spPr>
          <a:xfrm>
            <a:off x="212651" y="685768"/>
            <a:ext cx="8623005" cy="102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 fontAlgn="base">
              <a:spcAft>
                <a:spcPct val="0"/>
              </a:spcAft>
              <a:buSzPct val="25000"/>
            </a:pPr>
            <a:r>
              <a:rPr lang="en-US" sz="3200" b="1" dirty="0">
                <a:solidFill>
                  <a:srgbClr val="333333"/>
                </a:solidFill>
                <a:latin typeface="Questrial"/>
                <a:ea typeface="Questrial"/>
                <a:cs typeface="Questrial"/>
                <a:sym typeface="Questrial"/>
              </a:rPr>
              <a:t>Teacher Education Assistance for College and Higher Education (TEACH) Grant</a:t>
            </a:r>
          </a:p>
        </p:txBody>
      </p:sp>
    </p:spTree>
    <p:extLst>
      <p:ext uri="{BB962C8B-B14F-4D97-AF65-F5344CB8AC3E}">
        <p14:creationId xmlns:p14="http://schemas.microsoft.com/office/powerpoint/2010/main" val="2849438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622784"/>
            <a:ext cx="6572250" cy="1152525"/>
          </a:xfrm>
          <a:prstGeom prst="rect">
            <a:avLst/>
          </a:prstGeom>
        </p:spPr>
      </p:pic>
      <p:grpSp>
        <p:nvGrpSpPr>
          <p:cNvPr id="6" name="Shape 326"/>
          <p:cNvGrpSpPr/>
          <p:nvPr/>
        </p:nvGrpSpPr>
        <p:grpSpPr>
          <a:xfrm>
            <a:off x="650272" y="2013302"/>
            <a:ext cx="7843456" cy="3069664"/>
            <a:chOff x="-1" y="112891"/>
            <a:chExt cx="7310056" cy="3069664"/>
          </a:xfrm>
        </p:grpSpPr>
        <p:sp>
          <p:nvSpPr>
            <p:cNvPr id="8" name="Shape 327"/>
            <p:cNvSpPr/>
            <p:nvPr/>
          </p:nvSpPr>
          <p:spPr>
            <a:xfrm>
              <a:off x="0" y="112891"/>
              <a:ext cx="7310055" cy="527669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25400" cap="flat" cmpd="sng">
              <a:solidFill>
                <a:srgbClr val="BBC0A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9" name="Shape 328"/>
            <p:cNvSpPr txBox="1"/>
            <p:nvPr/>
          </p:nvSpPr>
          <p:spPr>
            <a:xfrm>
              <a:off x="63696" y="164574"/>
              <a:ext cx="7126742" cy="4761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3800" tIns="83800" rIns="83800" bIns="83800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7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Overview:</a:t>
              </a:r>
            </a:p>
          </p:txBody>
        </p:sp>
        <p:sp>
          <p:nvSpPr>
            <p:cNvPr id="10" name="Shape 329"/>
            <p:cNvSpPr/>
            <p:nvPr/>
          </p:nvSpPr>
          <p:spPr>
            <a:xfrm>
              <a:off x="0" y="640560"/>
              <a:ext cx="6511839" cy="1126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1" name="Shape 330"/>
            <p:cNvSpPr txBox="1"/>
            <p:nvPr/>
          </p:nvSpPr>
          <p:spPr>
            <a:xfrm>
              <a:off x="-1" y="766692"/>
              <a:ext cx="7310055" cy="838200"/>
            </a:xfrm>
            <a:prstGeom prst="rect">
              <a:avLst/>
            </a:prstGeom>
            <a:solidFill>
              <a:srgbClr val="A2C816">
                <a:lumMod val="60000"/>
                <a:lumOff val="40000"/>
              </a:srgbClr>
            </a:solidFill>
            <a:ln>
              <a:noFill/>
            </a:ln>
          </p:spPr>
          <p:txBody>
            <a:bodyPr wrap="square" lIns="206750" tIns="27925" rIns="156450" bIns="27925" anchor="t" anchorCtr="0">
              <a:noAutofit/>
            </a:bodyPr>
            <a:lstStyle/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Part-time employment while you are enrolled in school</a:t>
              </a:r>
            </a:p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Administered by schools participating in Federal Work Study Program</a:t>
              </a:r>
            </a:p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340"/>
                </a:spcBef>
                <a:spcAft>
                  <a:spcPts val="34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Available to full-time or part-time students</a:t>
              </a:r>
            </a:p>
          </p:txBody>
        </p:sp>
        <p:sp>
          <p:nvSpPr>
            <p:cNvPr id="12" name="Shape 331"/>
            <p:cNvSpPr/>
            <p:nvPr/>
          </p:nvSpPr>
          <p:spPr>
            <a:xfrm>
              <a:off x="0" y="1766857"/>
              <a:ext cx="7310055" cy="527669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25400" cap="flat" cmpd="sng">
              <a:solidFill>
                <a:srgbClr val="BBC0A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3" name="Shape 332"/>
            <p:cNvSpPr txBox="1"/>
            <p:nvPr/>
          </p:nvSpPr>
          <p:spPr>
            <a:xfrm>
              <a:off x="63696" y="1792615"/>
              <a:ext cx="7099105" cy="4761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3800" tIns="83800" rIns="83800" bIns="83800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7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Where can I work?</a:t>
              </a:r>
            </a:p>
          </p:txBody>
        </p:sp>
        <p:sp>
          <p:nvSpPr>
            <p:cNvPr id="14" name="Shape 333"/>
            <p:cNvSpPr/>
            <p:nvPr/>
          </p:nvSpPr>
          <p:spPr>
            <a:xfrm>
              <a:off x="0" y="2294526"/>
              <a:ext cx="6511839" cy="8880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endParaRPr>
            </a:p>
          </p:txBody>
        </p:sp>
        <p:sp>
          <p:nvSpPr>
            <p:cNvPr id="15" name="Shape 334"/>
            <p:cNvSpPr txBox="1"/>
            <p:nvPr/>
          </p:nvSpPr>
          <p:spPr>
            <a:xfrm>
              <a:off x="0" y="2294526"/>
              <a:ext cx="7310054" cy="888029"/>
            </a:xfrm>
            <a:prstGeom prst="rect">
              <a:avLst/>
            </a:prstGeom>
            <a:solidFill>
              <a:srgbClr val="A2C816">
                <a:lumMod val="60000"/>
                <a:lumOff val="40000"/>
              </a:srgbClr>
            </a:solidFill>
            <a:ln>
              <a:noFill/>
            </a:ln>
          </p:spPr>
          <p:txBody>
            <a:bodyPr wrap="square" lIns="206750" tIns="27925" rIns="156450" bIns="27925" anchor="t" anchorCtr="0">
              <a:noAutofit/>
            </a:bodyPr>
            <a:lstStyle/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On or off campus (at some colleges)</a:t>
              </a:r>
            </a:p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Bookstore, Starbucks, Library, Recreation Center</a:t>
              </a:r>
            </a:p>
            <a:p>
              <a:pPr marL="171450" marR="0" lvl="1" indent="-171450" defTabSz="914400" eaLnBrk="1" fontAlgn="base" latinLnBrk="0" hangingPunct="1">
                <a:lnSpc>
                  <a:spcPct val="90000"/>
                </a:lnSpc>
                <a:spcBef>
                  <a:spcPts val="340"/>
                </a:spcBef>
                <a:spcAft>
                  <a:spcPts val="340"/>
                </a:spcAft>
                <a:buClr>
                  <a:prstClr val="black"/>
                </a:buClr>
                <a:buSzPct val="100000"/>
                <a:buFont typeface="Questrial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estrial"/>
                  <a:ea typeface="Questrial"/>
                  <a:cs typeface="Questrial"/>
                  <a:sym typeface="Questrial"/>
                </a:rPr>
                <a:t>Special Programs (Talent Search, Upward Bound, etc..)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77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15093" y="102394"/>
            <a:ext cx="8913813" cy="9144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12" charset="-128"/>
                <a:cs typeface="ＭＳ Ｐゴシック" pitchFamily="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ＭＳ Ｐゴシック" pitchFamily="12" charset="-128"/>
              </a:rPr>
              <a:t>Examples of Work-Study jobs: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ＭＳ Ｐゴシック" pitchFamily="12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" y="1119187"/>
            <a:ext cx="89439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6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264707"/>
            <a:ext cx="8239125" cy="135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" y="1743849"/>
            <a:ext cx="7505700" cy="7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" y="1638632"/>
            <a:ext cx="86106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45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sp>
        <p:nvSpPr>
          <p:cNvPr id="4" name="Shape 346"/>
          <p:cNvSpPr txBox="1">
            <a:spLocks/>
          </p:cNvSpPr>
          <p:nvPr/>
        </p:nvSpPr>
        <p:spPr bwMode="auto">
          <a:xfrm>
            <a:off x="441664" y="380249"/>
            <a:ext cx="8260672" cy="66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12" charset="-128"/>
                <a:cs typeface="ＭＳ Ｐゴシック" pitchFamily="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9pPr>
          </a:lstStyle>
          <a:p>
            <a:pPr algn="ctr">
              <a:spcBef>
                <a:spcPts val="0"/>
              </a:spcBef>
              <a:buClr>
                <a:srgbClr val="224F76"/>
              </a:buClr>
              <a:buSzPct val="25000"/>
              <a:buFont typeface="Questrial"/>
              <a:buNone/>
            </a:pPr>
            <a:r>
              <a:rPr lang="en-US" sz="4000" b="1">
                <a:solidFill>
                  <a:srgbClr val="224F76"/>
                </a:solidFill>
                <a:latin typeface="Questrial"/>
                <a:ea typeface="Questrial"/>
                <a:cs typeface="Questrial"/>
                <a:sym typeface="Questrial"/>
              </a:rPr>
              <a:t>Type of Financial Aid: FREE</a:t>
            </a:r>
            <a:endParaRPr lang="en-US" sz="4000" b="1" dirty="0">
              <a:solidFill>
                <a:srgbClr val="224F7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4" y="1121736"/>
            <a:ext cx="8434842" cy="43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8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15093" y="209550"/>
            <a:ext cx="8913813" cy="715483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12" charset="-128"/>
                <a:cs typeface="ＭＳ Ｐゴシック" pitchFamily="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ＭＳ Ｐゴシック" pitchFamily="12" charset="-128"/>
              </a:rPr>
              <a:t>Scholarships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7492" y="1271547"/>
            <a:ext cx="8609013" cy="3957637"/>
          </a:xfrm>
          <a:prstGeom prst="rect">
            <a:avLst/>
          </a:prstGeom>
          <a:solidFill>
            <a:srgbClr val="A2C816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Wingdings 2" pitchFamily="12" charset="2"/>
              <a:buChar char=""/>
              <a:defRPr sz="2400" kern="1200">
                <a:solidFill>
                  <a:srgbClr val="595959"/>
                </a:solidFill>
                <a:latin typeface="+mn-lt"/>
                <a:ea typeface="ＭＳ Ｐゴシック" pitchFamily="12" charset="-128"/>
                <a:cs typeface="ＭＳ Ｐゴシック" pitchFamily="12" charset="-128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1640B"/>
              </a:buClr>
              <a:buFont typeface="Wingdings 2" pitchFamily="12" charset="2"/>
              <a:buChar char=""/>
              <a:defRPr sz="2000" kern="1200">
                <a:solidFill>
                  <a:srgbClr val="595959"/>
                </a:solidFill>
                <a:latin typeface="+mn-lt"/>
                <a:ea typeface="ＭＳ Ｐゴシック" pitchFamily="12" charset="-128"/>
                <a:cs typeface="+mn-cs"/>
              </a:defRPr>
            </a:lvl2pPr>
            <a:lvl3pPr marL="10350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12" charset="2"/>
              <a:buChar char=""/>
              <a:defRPr sz="2000" kern="1200">
                <a:solidFill>
                  <a:srgbClr val="595959"/>
                </a:solidFill>
                <a:latin typeface="+mn-lt"/>
                <a:ea typeface="ＭＳ Ｐゴシック" pitchFamily="12" charset="-128"/>
                <a:cs typeface="+mn-cs"/>
              </a:defRPr>
            </a:lvl3pPr>
            <a:lvl4pPr marL="13716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1640B"/>
              </a:buClr>
              <a:buFont typeface="Wingdings 2" pitchFamily="12" charset="2"/>
              <a:buChar char=""/>
              <a:defRPr sz="2000" kern="1200">
                <a:solidFill>
                  <a:srgbClr val="595959"/>
                </a:solidFill>
                <a:latin typeface="+mn-lt"/>
                <a:ea typeface="ＭＳ Ｐゴシック" pitchFamily="12" charset="-128"/>
                <a:cs typeface="+mn-cs"/>
              </a:defRPr>
            </a:lvl4pPr>
            <a:lvl5pPr marL="17208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12" charset="2"/>
              <a:buChar char=""/>
              <a:defRPr sz="2000" kern="1200">
                <a:solidFill>
                  <a:srgbClr val="595959"/>
                </a:solidFill>
                <a:latin typeface="+mn-lt"/>
                <a:ea typeface="ＭＳ Ｐゴシック" pitchFamily="1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Wingdings 2" pitchFamily="12" charset="2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Money you do not have to repay, usually based on the student’s skills, interest, area of study or scholastic performance</a:t>
            </a:r>
          </a:p>
          <a:p>
            <a:pPr marL="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Wingdings 2" pitchFamily="12" charset="2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692150" marR="0" lvl="2" indent="-3429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Athletic, musical, or other special talents</a:t>
            </a:r>
          </a:p>
          <a:p>
            <a:pPr marL="349250" marR="0" lvl="2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Wingdings 2" pitchFamily="1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692150" marR="0" lvl="2" indent="-3429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Community Service</a:t>
            </a:r>
          </a:p>
          <a:p>
            <a:pPr marL="349250" marR="0" lvl="2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Wingdings 2" pitchFamily="1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692150" marR="0" lvl="2" indent="-3429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Good grades</a:t>
            </a:r>
          </a:p>
          <a:p>
            <a:pPr marL="349250" marR="0" lvl="2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Wingdings 2" pitchFamily="1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692150" marR="0" lvl="2" indent="-3429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High test scores</a:t>
            </a:r>
          </a:p>
          <a:p>
            <a:pPr marL="349250" marR="0" lvl="2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Wingdings 2" pitchFamily="1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Beware of scams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7357" y="2737354"/>
            <a:ext cx="4962299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www.fastweb.com</a:t>
            </a:r>
          </a:p>
          <a:p>
            <a:r>
              <a:rPr lang="en-US" dirty="0">
                <a:solidFill>
                  <a:prstClr val="black"/>
                </a:solidFill>
              </a:rPr>
              <a:t>www.hsf.net</a:t>
            </a:r>
          </a:p>
          <a:p>
            <a:r>
              <a:rPr lang="en-US" dirty="0">
                <a:solidFill>
                  <a:prstClr val="black"/>
                </a:solidFill>
              </a:rPr>
              <a:t>www.gmsp.org – Gates Millennium</a:t>
            </a:r>
          </a:p>
          <a:p>
            <a:r>
              <a:rPr lang="en-US" dirty="0">
                <a:solidFill>
                  <a:prstClr val="black"/>
                </a:solidFill>
              </a:rPr>
              <a:t>www.coca-colascholarsfoundation.org </a:t>
            </a:r>
          </a:p>
          <a:p>
            <a:r>
              <a:rPr lang="en-US" dirty="0">
                <a:solidFill>
                  <a:prstClr val="black"/>
                </a:solidFill>
              </a:rPr>
              <a:t>www.latinocollegedollars.org </a:t>
            </a:r>
          </a:p>
          <a:p>
            <a:r>
              <a:rPr lang="en-US" dirty="0">
                <a:solidFill>
                  <a:prstClr val="black"/>
                </a:solidFill>
              </a:rPr>
              <a:t>www.unitedwayoc.org/sage-scholar-program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Contact the Career Center Coordinator or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Counselor for more scholarships</a:t>
            </a:r>
          </a:p>
        </p:txBody>
      </p:sp>
    </p:spTree>
    <p:extLst>
      <p:ext uri="{BB962C8B-B14F-4D97-AF65-F5344CB8AC3E}">
        <p14:creationId xmlns:p14="http://schemas.microsoft.com/office/powerpoint/2010/main" val="583565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B905E-9D74-4B6C-9DBD-0AACDE911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4300" y="359562"/>
            <a:ext cx="8915400" cy="7191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What you will need to get started!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468" y="1305341"/>
            <a:ext cx="8777064" cy="4247317"/>
          </a:xfrm>
          <a:prstGeom prst="rect">
            <a:avLst/>
          </a:prstGeom>
          <a:solidFill>
            <a:srgbClr val="A2C81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2017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 Tax Return (1040, 1040A or 1040EZ)</a:t>
            </a:r>
          </a:p>
          <a:p>
            <a:pPr marL="685800" marR="0" lvl="0" indent="-685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2017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W-2 Forms</a:t>
            </a:r>
          </a:p>
          <a:p>
            <a:pPr marL="685800" marR="0" lvl="0" indent="-685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Soc. Sec.# for parents/students (if applicable)</a:t>
            </a:r>
          </a:p>
          <a:p>
            <a:pPr marL="685800" marR="0" lvl="0" indent="-685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Marital status (parents &amp; students)</a:t>
            </a:r>
          </a:p>
          <a:p>
            <a:pPr marL="685800" marR="0" lvl="0" indent="-685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Date of marital status (parents)</a:t>
            </a:r>
          </a:p>
          <a:p>
            <a:pPr marL="685800" marR="0" lvl="0" indent="-685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Permanent Resident card (if applicable)</a:t>
            </a:r>
          </a:p>
          <a:p>
            <a:pPr marL="685800" marR="0" lvl="0" indent="-685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Parents date of birth</a:t>
            </a:r>
          </a:p>
          <a:p>
            <a:pPr marL="685800" marR="0" lvl="0" indent="-685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Parents educational level</a:t>
            </a:r>
          </a:p>
          <a:p>
            <a:pPr marL="685800" marR="0" lvl="0" indent="-685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Students CA driver’s license number</a:t>
            </a:r>
          </a:p>
        </p:txBody>
      </p:sp>
    </p:spTree>
    <p:extLst>
      <p:ext uri="{BB962C8B-B14F-4D97-AF65-F5344CB8AC3E}">
        <p14:creationId xmlns:p14="http://schemas.microsoft.com/office/powerpoint/2010/main" val="3625027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B905E-9D74-4B6C-9DBD-0AACDE911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sp>
        <p:nvSpPr>
          <p:cNvPr id="5" name="Shape 809"/>
          <p:cNvSpPr txBox="1">
            <a:spLocks/>
          </p:cNvSpPr>
          <p:nvPr/>
        </p:nvSpPr>
        <p:spPr bwMode="auto">
          <a:xfrm>
            <a:off x="419100" y="195720"/>
            <a:ext cx="8305800" cy="78182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12" charset="-128"/>
                <a:cs typeface="ＭＳ Ｐゴシック" pitchFamily="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ＭＳ Ｐゴシック" pitchFamily="12" charset="-128"/>
              </a:rPr>
              <a:t>LAST STEP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977548"/>
            <a:ext cx="8305800" cy="46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8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7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2301736"/>
            <a:ext cx="3712464" cy="1956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649" y="4099205"/>
            <a:ext cx="8699802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Victor Castro			</a:t>
            </a:r>
            <a:r>
              <a:rPr lang="en-U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Room A-105</a:t>
            </a:r>
            <a:endParaRPr lang="en-US" sz="2400" b="1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1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High School &amp;			(714) 628-4808</a:t>
            </a:r>
          </a:p>
          <a:p>
            <a:pPr marL="0" lvl="1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Community Outreach		castro_victor@sccollege.edu</a:t>
            </a:r>
          </a:p>
          <a:p>
            <a:pPr marL="0" lvl="1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2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1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Santiago Canyon College – 8045 E. Chapman Ave., Orange, CA 92869</a:t>
            </a:r>
            <a:endParaRPr lang="en-US" sz="2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67" y="2748181"/>
            <a:ext cx="1137684" cy="1141354"/>
          </a:xfrm>
          <a:prstGeom prst="rect">
            <a:avLst/>
          </a:prstGeom>
        </p:spPr>
      </p:pic>
      <p:sp>
        <p:nvSpPr>
          <p:cNvPr id="7" name="Shape 679">
            <a:extLst>
              <a:ext uri="{FF2B5EF4-FFF2-40B4-BE49-F238E27FC236}">
                <a16:creationId xmlns:a16="http://schemas.microsoft.com/office/drawing/2014/main" id="{121C8612-66DF-4860-AD3C-3CCBEA6243BF}"/>
              </a:ext>
            </a:extLst>
          </p:cNvPr>
          <p:cNvSpPr txBox="1">
            <a:spLocks/>
          </p:cNvSpPr>
          <p:nvPr/>
        </p:nvSpPr>
        <p:spPr>
          <a:xfrm>
            <a:off x="3277196" y="5840211"/>
            <a:ext cx="2589608" cy="10681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24F76"/>
              </a:buClr>
              <a:buSzPct val="25000"/>
              <a:buFont typeface="Questrial"/>
              <a:buNone/>
            </a:pPr>
            <a:r>
              <a:rPr lang="en-US" sz="3600" b="1" dirty="0">
                <a:solidFill>
                  <a:srgbClr val="224F76"/>
                </a:solidFill>
                <a:latin typeface="Questrial"/>
                <a:ea typeface="Questrial"/>
                <a:cs typeface="Questrial"/>
                <a:sym typeface="Questrial"/>
              </a:rPr>
              <a:t>Questions</a:t>
            </a:r>
            <a:r>
              <a:rPr lang="en-US" sz="4000" b="1" dirty="0">
                <a:solidFill>
                  <a:srgbClr val="224F76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4012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33" y="2263444"/>
            <a:ext cx="3935529" cy="3948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2458" y="6211669"/>
            <a:ext cx="3899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www.sccollege.edu</a:t>
            </a:r>
          </a:p>
        </p:txBody>
      </p:sp>
    </p:spTree>
    <p:extLst>
      <p:ext uri="{BB962C8B-B14F-4D97-AF65-F5344CB8AC3E}">
        <p14:creationId xmlns:p14="http://schemas.microsoft.com/office/powerpoint/2010/main" val="19755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283" y="-75962"/>
            <a:ext cx="9245283" cy="6933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357" y="19994"/>
            <a:ext cx="5316280" cy="2287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58" y="2363368"/>
            <a:ext cx="7612800" cy="669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357" y="3208383"/>
            <a:ext cx="5343592" cy="21125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04075" y="5330135"/>
            <a:ext cx="4034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www.sccollege.edu/apply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97317"/>
            <a:ext cx="3721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SCC Early Welcome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Steps:</a:t>
            </a:r>
          </a:p>
          <a:p>
            <a:endParaRPr lang="en-US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Apply October 1</a:t>
            </a:r>
            <a:r>
              <a:rPr lang="en-US" sz="1600" b="1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, 2018 – April 2019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Attend Counseling Orientation &amp; Registration for fall 2019 in April/May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Apply for FAFSA or Cal Dream Act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3283217"/>
            <a:ext cx="3620111" cy="2062103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All 2019 high school  graduates are eligible to receive the SCC Promise of free tuition for the first year.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Students that have financial need, (determined by the FAFSA), may also be awarded a $400 book voucher to the SCC Hawk Bookstore ($200 for fall and spring semesters).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4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42" y="-75962"/>
            <a:ext cx="9245283" cy="6933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71918-0F74-431E-BB3D-83BD1D9C1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46961-330A-49A6-A016-C59FF9883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74" y="237180"/>
            <a:ext cx="8799289" cy="54214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D39FB7-E3C1-4B4E-A23E-4FC59A47D14B}"/>
              </a:ext>
            </a:extLst>
          </p:cNvPr>
          <p:cNvSpPr/>
          <p:nvPr/>
        </p:nvSpPr>
        <p:spPr>
          <a:xfrm>
            <a:off x="722479" y="4682046"/>
            <a:ext cx="7792278" cy="923330"/>
          </a:xfrm>
          <a:prstGeom prst="rect">
            <a:avLst/>
          </a:prstGeom>
          <a:solidFill>
            <a:srgbClr val="A2C81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</a:rPr>
              <a:t>The 2019–20 FAFSA® is available October 1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</a:rPr>
              <a:t>, 2018-March 2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</a:rPr>
              <a:t>, 2019! If you plan to attend college between July 1, 2019, and June 30, 2020, you should fill out your FAFSA form as soon as it becomes available!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66017C-8532-40AA-99C3-62D2EC6A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703" y="1464140"/>
            <a:ext cx="8782194" cy="2862322"/>
          </a:xfrm>
          <a:prstGeom prst="rect">
            <a:avLst/>
          </a:prstGeom>
          <a:solidFill>
            <a:srgbClr val="A2C81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1. Not Completing the FAFSA Form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I hear all kinds of reasons: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“The FAFSA form is too hard.” “It takes too long to complete.”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“I’ll never qualify anyway, so why does it matter?”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It 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does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 matter!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When it comes to Federal Student Aid the (FAFSA) form is not just the application for federal grants such as the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Federal Pell Grant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, it’s also the application for Federal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Work-Study funds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Federal Student Loans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, and even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Scholarships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 and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Grants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 offered by your state, school, or private organization.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If you don’t complete the FAFSA form, you could lose out on thousands of dollars to help you pay for college.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 It takes little time to complete, and there are “Help and Hints” provided throughout the application.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703" y="2362199"/>
            <a:ext cx="8782194" cy="19642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  <a:scene3d>
            <a:camera prst="obliqueTopRight"/>
            <a:lightRig rig="threePt" dir="tl"/>
          </a:scene3d>
          <a:sp3d>
            <a:bevelT w="254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87" y="4495017"/>
            <a:ext cx="8782194" cy="1200329"/>
          </a:xfrm>
          <a:prstGeom prst="rect">
            <a:avLst/>
          </a:prstGeom>
          <a:solidFill>
            <a:srgbClr val="A2C81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2. Not Using the Correct Website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The official FAFSA website is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fafsa.gov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 That’s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“.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gov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”!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You never have to pay to complete the FAFSA form. If you’re asked to provide credit card information, you’re not on the official government website.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8500" y="4807318"/>
            <a:ext cx="2667000" cy="3007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  <a:scene3d>
            <a:camera prst="obliqueTopRight"/>
            <a:lightRig rig="threePt" dir="tl"/>
          </a:scene3d>
          <a:sp3d>
            <a:bevelT w="254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782" y="228600"/>
            <a:ext cx="8913813" cy="10668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12" charset="-128"/>
                <a:cs typeface="ＭＳ Ｐゴシック" pitchFamily="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12" charset="0"/>
                <a:ea typeface="ＭＳ Ｐゴシック" pitchFamily="12" charset="-128"/>
                <a:cs typeface="ＭＳ Ｐゴシック" pitchFamily="12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ＭＳ Ｐゴシック" pitchFamily="12" charset="-128"/>
              </a:rPr>
              <a:t>Just make sure you don’t make one of these common mistakes: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ＭＳ Ｐゴシック" pitchFamily="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0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85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B905E-9D74-4B6C-9DBD-0AACDE911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094" y="179322"/>
            <a:ext cx="8913812" cy="1938992"/>
          </a:xfrm>
          <a:prstGeom prst="rect">
            <a:avLst/>
          </a:prstGeom>
          <a:solidFill>
            <a:srgbClr val="A2C81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3. Not Filling Out the FAFSA Form as Soon as It’s Available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If you want to get the most financial aid possible, fill out the FAFSA form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ASAP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. Some financial aid is awarded on a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first-come, first-served basis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, and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some states and colleges run out of money early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.  Even if it seems like your school’s deadline is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far off in the future, get your FAFSA form done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ASAP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. The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2019–2020 FAFSA form requires 2017 tax information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, which you should have, so no excuse to wait!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094" y="2207288"/>
            <a:ext cx="5179920" cy="369332"/>
          </a:xfrm>
          <a:prstGeom prst="rect">
            <a:avLst/>
          </a:prstGeom>
          <a:solidFill>
            <a:srgbClr val="A2C81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12" charset="0"/>
              </a:rPr>
              <a:t>4. Not Filing the FAFSA Form by the Deadline: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0981" y="2666140"/>
            <a:ext cx="726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When to Apply: October 1</a:t>
            </a:r>
            <a:r>
              <a:rPr lang="en-US" b="1" baseline="30000" dirty="0"/>
              <a:t>st</a:t>
            </a:r>
            <a:r>
              <a:rPr lang="en-US" b="1" dirty="0"/>
              <a:t> to March 2</a:t>
            </a:r>
            <a:r>
              <a:rPr lang="en-US" b="1" baseline="30000" dirty="0"/>
              <a:t>nd  </a:t>
            </a:r>
            <a:r>
              <a:rPr lang="en-US" b="1" dirty="0"/>
              <a:t>(every year for the next 4 years)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094" y="3118306"/>
            <a:ext cx="8913812" cy="2708434"/>
          </a:xfrm>
          <a:prstGeom prst="rect">
            <a:avLst/>
          </a:prstGeom>
          <a:solidFill>
            <a:srgbClr val="A2C81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5. Not Getting an FSA ID Before Filling Out the FAFSA Form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2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It’s important to get an FSA ID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before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 filling out the FAFSA form. Why? Well, because when you register for an FSA ID, you may need to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wait up to three days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 before you can use it to sign your FAFSA form electronically.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12" charset="0"/>
              </a:rPr>
              <a:t>An FSA ID is a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username and password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12" charset="0"/>
              </a:rPr>
              <a:t>used to log in to certain U.S. Department of Education websites,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including fafsa.gov. You AND one parent (if you’re considered a 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dependent student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) will each need your own, separate FSA IDs if you both want to sign your FAFSA form online.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 DO NOT share your FSA IDs with each other!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Don’t wait! Create an FSA ID now: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Studentaid.gov/</a:t>
            </a: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12" charset="0"/>
              </a:rPr>
              <a:t>fsaid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2" charset="0"/>
              </a:rPr>
              <a:t>.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9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7FEF2-D4FC-4F52-B1CC-98CF23447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128" y="95692"/>
            <a:ext cx="8943743" cy="2939266"/>
          </a:xfrm>
          <a:prstGeom prst="rect">
            <a:avLst/>
          </a:prstGeom>
          <a:solidFill>
            <a:srgbClr val="A2C816">
              <a:lumMod val="40000"/>
              <a:lumOff val="60000"/>
            </a:srgbClr>
          </a:solidFill>
          <a:ln>
            <a:solidFill>
              <a:srgbClr val="A2C816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43C4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Not Using Your FSA ID to Start the FAFSA Form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43C4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you go to fafsa.gov, you will be given two options to log in: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43C4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Enter your (the student’s) FSA ID username and password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ts val="18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43C4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Enter the student’s information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43C4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you’re the student,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should choose the first option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43C4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Why? When you do, some of your personal information (name, Social Security number, date of birth, etc.) will be automatically loaded into your application.  This will prevent you from running into a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31619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 error that occurs when your verified FSA ID information doesn’t match the information on your FAFSA form.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43C4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Also, you won’t have to enter your FSA ID again to transfer your information from the IRS or to sign your FAFSA form electronically.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A15D2-EA7B-4F0C-87E1-5591F26CB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46" y="2828145"/>
            <a:ext cx="5211307" cy="2965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C420DA-F5E1-4430-B22E-41F22B91677C}"/>
              </a:ext>
            </a:extLst>
          </p:cNvPr>
          <p:cNvSpPr txBox="1"/>
          <p:nvPr/>
        </p:nvSpPr>
        <p:spPr>
          <a:xfrm>
            <a:off x="1734432" y="5128592"/>
            <a:ext cx="46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FD8EC7-E28D-43A0-BA5E-938D249D2DBA}"/>
              </a:ext>
            </a:extLst>
          </p:cNvPr>
          <p:cNvSpPr txBox="1"/>
          <p:nvPr/>
        </p:nvSpPr>
        <p:spPr>
          <a:xfrm>
            <a:off x="4651512" y="5128592"/>
            <a:ext cx="3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79657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B905E-9D74-4B6C-9DBD-0AACDE911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6" y="6082748"/>
            <a:ext cx="640663" cy="642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65FC0C-E001-45E2-A263-04F4B5E27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57" y="145774"/>
            <a:ext cx="8604750" cy="5620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56" y="2216629"/>
            <a:ext cx="4684643" cy="35497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9648168-972C-45FE-A6AE-785AA2A25F76}"/>
              </a:ext>
            </a:extLst>
          </p:cNvPr>
          <p:cNvSpPr/>
          <p:nvPr/>
        </p:nvSpPr>
        <p:spPr>
          <a:xfrm>
            <a:off x="784343" y="5080626"/>
            <a:ext cx="1073427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3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CEFA8CDBF6D84E9519B3C3E1A60205" ma:contentTypeVersion="1" ma:contentTypeDescription="Create a new document." ma:contentTypeScope="" ma:versionID="3eed82ec504976c153c413c1d1029fd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88FFEB-4FFD-478F-8043-55E8DA12E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BC87B2-6E2E-47C4-8E56-15F884CE1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C1BFDF-12B9-4417-A2BF-40909EB6AA00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1727</TotalTime>
  <Words>1277</Words>
  <Application>Microsoft Office PowerPoint</Application>
  <PresentationFormat>On-screen Show (4:3)</PresentationFormat>
  <Paragraphs>169</Paragraphs>
  <Slides>41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ＭＳ Ｐゴシック</vt:lpstr>
      <vt:lpstr>Arial</vt:lpstr>
      <vt:lpstr>Calibri</vt:lpstr>
      <vt:lpstr>Calibri Light</vt:lpstr>
      <vt:lpstr>Cambria</vt:lpstr>
      <vt:lpstr>Century Gothic</vt:lpstr>
      <vt:lpstr>Helvetica</vt:lpstr>
      <vt:lpstr>Questrial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Nathan Theune</cp:lastModifiedBy>
  <cp:revision>135</cp:revision>
  <dcterms:created xsi:type="dcterms:W3CDTF">2016-09-29T02:40:19Z</dcterms:created>
  <dcterms:modified xsi:type="dcterms:W3CDTF">2018-10-10T23:48:54Z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0x01010062CEFA8CDBF6D84E9519B3C3E1A60205</vt:lpwstr>
  </property>
</Properties>
</file>