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EB1E-0E5D-4F71-9BD1-54F05A1A19D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046E-4111-40F5-9BF5-A9603B0F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7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deck of cards to get people matched up (Sevens with sevens, queens with queens)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DAC1-78AE-4C2B-9CB9-8AA7FAB0142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Tracking allows companies to target them with personalized content, usually to tailor their experience on the website or to deliver advertising aimed at them</a:t>
            </a:r>
          </a:p>
          <a:p>
            <a:pPr marL="228600" indent="-228600">
              <a:buAutoNum type="arabicPeriod"/>
            </a:pPr>
            <a:r>
              <a:rPr lang="en-US" dirty="0" smtClean="0"/>
              <a:t>Some students may believe that this is an invasion of their privacy or makes them feel uncomfortable; others might find that personalized information is useful to them or makes them feel special</a:t>
            </a:r>
          </a:p>
          <a:p>
            <a:pPr marL="228600" indent="-228600">
              <a:buAutoNum type="arabicPeriod"/>
            </a:pPr>
            <a:r>
              <a:rPr lang="en-US" dirty="0" smtClean="0"/>
              <a:t>Opinions may vary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DAC1-78AE-4C2B-9CB9-8AA7FAB014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2/24/2017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wikihow.com/Disable-Cookie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.com/clark-howards-virus-spyware-and-malware-protection" TargetMode="External"/><Relationship Id="rId2" Type="http://schemas.openxmlformats.org/officeDocument/2006/relationships/hyperlink" Target="http://us.norto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uIohJxot-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761" y="2517349"/>
            <a:ext cx="10572000" cy="1700453"/>
          </a:xfrm>
        </p:spPr>
        <p:txBody>
          <a:bodyPr/>
          <a:lstStyle/>
          <a:p>
            <a:r>
              <a:rPr lang="en-US" dirty="0" smtClean="0"/>
              <a:t>Why do I feel like someone is watching me? </a:t>
            </a:r>
            <a:br>
              <a:rPr lang="en-US" dirty="0" smtClean="0"/>
            </a:br>
            <a:r>
              <a:rPr lang="en-US" dirty="0" smtClean="0"/>
              <a:t>Companies targeting and tracking you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Mr. Theune with oodles of help from comonsensemedia.org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320" y="3078480"/>
            <a:ext cx="1776730" cy="17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49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888" y="3819256"/>
            <a:ext cx="10587789" cy="226390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Cookies? (Besides Delicious:)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3221489"/>
            <a:ext cx="10554574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Cookies are data files stored on computers when people visit certain sites, which companies can use to identify repeat customers and personalize visitor’s experiences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0" b="97175" l="5245" r="972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796" y="1981021"/>
            <a:ext cx="7717972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cookies affect your experience online?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2" y="1526495"/>
            <a:ext cx="5810249" cy="429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0" y="1620502"/>
            <a:ext cx="60769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44892" y="2261600"/>
            <a:ext cx="10356783" cy="146337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Disable Cookies-Let’s </a:t>
            </a:r>
            <a:r>
              <a:rPr lang="en-US" dirty="0"/>
              <a:t>T</a:t>
            </a:r>
            <a:r>
              <a:rPr lang="en-US" dirty="0" smtClean="0"/>
              <a:t>ry </a:t>
            </a:r>
            <a:r>
              <a:rPr lang="en-US" dirty="0"/>
              <a:t>I</a:t>
            </a:r>
            <a:r>
              <a:rPr lang="en-US" dirty="0" smtClean="0"/>
              <a:t>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738044"/>
            <a:ext cx="10554574" cy="3636511"/>
          </a:xfrm>
        </p:spPr>
        <p:txBody>
          <a:bodyPr/>
          <a:lstStyle/>
          <a:p>
            <a:r>
              <a:rPr lang="en-US" sz="3600" b="1" dirty="0">
                <a:solidFill>
                  <a:schemeClr val="accent6"/>
                </a:solidFill>
                <a:hlinkClick r:id="rId2"/>
              </a:rPr>
              <a:t>http://</a:t>
            </a:r>
            <a:r>
              <a:rPr lang="en-US" sz="3600" b="1" dirty="0" smtClean="0">
                <a:solidFill>
                  <a:schemeClr val="accent6"/>
                </a:solidFill>
                <a:hlinkClick r:id="rId2"/>
              </a:rPr>
              <a:t>www.wikihow.com/Disable-Cookies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51" r="1717"/>
          <a:stretch/>
        </p:blipFill>
        <p:spPr>
          <a:xfrm>
            <a:off x="810000" y="4004109"/>
            <a:ext cx="8641602" cy="28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online “</a:t>
            </a:r>
            <a:r>
              <a:rPr lang="en-US" dirty="0" err="1" smtClean="0"/>
              <a:t>InCognito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378" y="2519743"/>
            <a:ext cx="3235495" cy="3636511"/>
          </a:xfrm>
        </p:spPr>
        <p:txBody>
          <a:bodyPr>
            <a:noAutofit/>
          </a:bodyPr>
          <a:lstStyle/>
          <a:p>
            <a:r>
              <a:rPr lang="en-US" sz="2000" dirty="0" smtClean="0"/>
              <a:t>From Wikipedia:  "</a:t>
            </a:r>
            <a:r>
              <a:rPr lang="en-US" sz="2000" b="1" dirty="0"/>
              <a:t>incognito mode</a:t>
            </a:r>
            <a:r>
              <a:rPr lang="en-US" sz="2000" dirty="0"/>
              <a:t>" is a privacy feature in some web browsers to </a:t>
            </a:r>
            <a:r>
              <a:rPr lang="en-US" sz="2000" dirty="0" smtClean="0"/>
              <a:t>disable </a:t>
            </a:r>
            <a:r>
              <a:rPr lang="en-US" sz="2000" b="1" dirty="0" smtClean="0"/>
              <a:t>browsing</a:t>
            </a:r>
            <a:r>
              <a:rPr lang="en-US" sz="2000" dirty="0"/>
              <a:t> history and the web cache. This allows a person to browse the Web without storing local data that could be retrieved at a later date.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954" y="3678530"/>
            <a:ext cx="3568374" cy="300532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44823" r="45994" b="83598"/>
          <a:stretch/>
        </p:blipFill>
        <p:spPr bwMode="auto">
          <a:xfrm>
            <a:off x="6573398" y="1761595"/>
            <a:ext cx="5618602" cy="1916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/>
          <p:cNvSpPr/>
          <p:nvPr/>
        </p:nvSpPr>
        <p:spPr>
          <a:xfrm>
            <a:off x="7182998" y="3007605"/>
            <a:ext cx="4846330" cy="670925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Antivirus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5266402" cy="363651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Norton Antivirus</a:t>
            </a:r>
            <a:r>
              <a:rPr lang="en-US" sz="2800" dirty="0"/>
              <a:t>:  </a:t>
            </a:r>
            <a:r>
              <a:rPr lang="en-US" sz="2800" dirty="0">
                <a:hlinkClick r:id="rId2"/>
              </a:rPr>
              <a:t>http://us.norton.com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r>
              <a:rPr lang="en-US" sz="2800" dirty="0" smtClean="0"/>
              <a:t>Clark Howard (Consumer Advocate):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www.clark.com/clark-howards-virus-spyware-and-malware-protection</a:t>
            </a:r>
            <a:endParaRPr lang="en-US" sz="2800" dirty="0" smtClean="0"/>
          </a:p>
          <a:p>
            <a:pPr lvl="1"/>
            <a:r>
              <a:rPr lang="en-US" sz="2800" dirty="0" smtClean="0"/>
              <a:t>Offers free spyware/virus protection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943" y="1954912"/>
            <a:ext cx="5774558" cy="29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Protect your Data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259" y="2288059"/>
            <a:ext cx="5332396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r>
              <a:rPr lang="en-US" sz="2000" b="1" dirty="0" smtClean="0">
                <a:solidFill>
                  <a:prstClr val="white"/>
                </a:solidFill>
              </a:rPr>
              <a:t>1. Don’t </a:t>
            </a:r>
            <a:r>
              <a:rPr lang="en-US" sz="2000" b="1" dirty="0">
                <a:solidFill>
                  <a:prstClr val="white"/>
                </a:solidFill>
              </a:rPr>
              <a:t>provide data (email addresses) to mailing lists unless you need to do </a:t>
            </a:r>
            <a:r>
              <a:rPr lang="en-US" sz="2000" b="1" dirty="0" smtClean="0">
                <a:solidFill>
                  <a:prstClr val="white"/>
                </a:solidFill>
              </a:rPr>
              <a:t>so (or create a fake one)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259" y="5438274"/>
            <a:ext cx="5332396" cy="132507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/>
              <a:t>3</a:t>
            </a:r>
            <a:r>
              <a:rPr lang="en-US" sz="2000" b="1" dirty="0" smtClean="0"/>
              <a:t>.  Avoid </a:t>
            </a:r>
            <a:r>
              <a:rPr lang="en-US" sz="2000" b="1" dirty="0"/>
              <a:t>“too good to be true” products, deals and opportunities.  Once they have your email address, they will sell it to other companies.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62519" y="5438273"/>
            <a:ext cx="5332396" cy="132507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smtClean="0"/>
              <a:t>6. Install </a:t>
            </a:r>
            <a:r>
              <a:rPr lang="en-US" sz="2000" b="1" dirty="0"/>
              <a:t>antivirus software that protects against spyware (programs that secretly collect your data).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7259" y="3867979"/>
            <a:ext cx="5332396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smtClean="0"/>
              <a:t>2. Limit </a:t>
            </a:r>
            <a:r>
              <a:rPr lang="en-US" sz="2000" b="1" dirty="0"/>
              <a:t>the number of times you click on ads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62519" y="3867979"/>
            <a:ext cx="5332396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r>
              <a:rPr lang="en-US" sz="2000" b="1" dirty="0" smtClean="0"/>
              <a:t>5. </a:t>
            </a:r>
            <a:r>
              <a:rPr lang="en-US" sz="2000" b="1" dirty="0" smtClean="0">
                <a:solidFill>
                  <a:prstClr val="white"/>
                </a:solidFill>
              </a:rPr>
              <a:t>Examine </a:t>
            </a:r>
            <a:r>
              <a:rPr lang="en-US" sz="2000" b="1" dirty="0">
                <a:solidFill>
                  <a:prstClr val="white"/>
                </a:solidFill>
              </a:rPr>
              <a:t>privacy policies</a:t>
            </a:r>
          </a:p>
          <a:p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6362519" y="2288059"/>
            <a:ext cx="5332396" cy="123478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sz="2000" b="1" dirty="0" smtClean="0"/>
              <a:t>4. Disable </a:t>
            </a:r>
            <a:r>
              <a:rPr lang="en-US" sz="2000" b="1" dirty="0"/>
              <a:t>Internet Cookies</a:t>
            </a:r>
          </a:p>
        </p:txBody>
      </p:sp>
    </p:spTree>
    <p:extLst>
      <p:ext uri="{BB962C8B-B14F-4D97-AF65-F5344CB8AC3E}">
        <p14:creationId xmlns:p14="http://schemas.microsoft.com/office/powerpoint/2010/main" val="45399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sold lemonade would you prefer…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0" y="1926771"/>
            <a:ext cx="3679370" cy="2441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30" y="4368267"/>
            <a:ext cx="3657600" cy="24440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3981" y="2368627"/>
            <a:ext cx="7451812" cy="1828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To set up a lemonade stand on a random street and try to sell lemonade?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3981" y="4560424"/>
            <a:ext cx="7451812" cy="2059736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Know which street has the people who are really thirsty and </a:t>
            </a:r>
            <a:r>
              <a:rPr lang="en-US" sz="4000" u="sng" dirty="0"/>
              <a:t>love</a:t>
            </a:r>
            <a:r>
              <a:rPr lang="en-US" sz="4000" dirty="0"/>
              <a:t> lemonade?</a:t>
            </a:r>
          </a:p>
        </p:txBody>
      </p:sp>
    </p:spTree>
    <p:extLst>
      <p:ext uri="{BB962C8B-B14F-4D97-AF65-F5344CB8AC3E}">
        <p14:creationId xmlns:p14="http://schemas.microsoft.com/office/powerpoint/2010/main" val="21754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288" y="882616"/>
            <a:ext cx="10571998" cy="970450"/>
          </a:xfrm>
        </p:spPr>
        <p:txBody>
          <a:bodyPr/>
          <a:lstStyle/>
          <a:p>
            <a:r>
              <a:rPr lang="en-US" dirty="0" smtClean="0"/>
              <a:t>Targeting and Tracking Users Online:</a:t>
            </a:r>
            <a:br>
              <a:rPr lang="en-US" dirty="0" smtClean="0"/>
            </a:br>
            <a:r>
              <a:rPr lang="en-US" dirty="0" smtClean="0"/>
              <a:t>How online companies know what to sell to you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60351" y="2261599"/>
            <a:ext cx="7451812" cy="1828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Amazon was one of the first companies to track and target users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19975" y="2860040"/>
            <a:ext cx="3801979" cy="1232034"/>
            <a:chOff x="7960093" y="2666198"/>
            <a:chExt cx="3801979" cy="1232034"/>
          </a:xfrm>
        </p:grpSpPr>
        <p:sp>
          <p:nvSpPr>
            <p:cNvPr id="6" name="Rounded Rectangle 5"/>
            <p:cNvSpPr/>
            <p:nvPr/>
          </p:nvSpPr>
          <p:spPr>
            <a:xfrm>
              <a:off x="7960093" y="2666198"/>
              <a:ext cx="3801979" cy="1232034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600" dirty="0"/>
            </a:p>
          </p:txBody>
        </p:sp>
        <p:pic>
          <p:nvPicPr>
            <p:cNvPr id="1026" name="Picture 2" descr="Image result for AMAZ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4735" y="2895427"/>
              <a:ext cx="2782530" cy="860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4498931"/>
            <a:ext cx="11189110" cy="21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43411"/>
          <a:stretch/>
        </p:blipFill>
        <p:spPr>
          <a:xfrm>
            <a:off x="8538064" y="3726732"/>
            <a:ext cx="3653937" cy="3047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68" y="840479"/>
            <a:ext cx="10571998" cy="970450"/>
          </a:xfrm>
        </p:spPr>
        <p:txBody>
          <a:bodyPr/>
          <a:lstStyle/>
          <a:p>
            <a:r>
              <a:rPr lang="en-US" dirty="0"/>
              <a:t>Targeting and Tracking Users Online:</a:t>
            </a:r>
            <a:br>
              <a:rPr lang="en-US" dirty="0"/>
            </a:br>
            <a:r>
              <a:rPr lang="en-US" dirty="0"/>
              <a:t>How online companies know what to sell to you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8491" y="2318539"/>
            <a:ext cx="12103510" cy="119157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Soon other companies started using the same </a:t>
            </a:r>
            <a:r>
              <a:rPr lang="en-US" sz="3600" dirty="0" smtClean="0"/>
              <a:t>process (Netflix, Pandora, New York Times, </a:t>
            </a:r>
            <a:r>
              <a:rPr lang="en-US" sz="3600" dirty="0" err="1" smtClean="0"/>
              <a:t>etc</a:t>
            </a:r>
            <a:r>
              <a:rPr lang="en-US" sz="3600" dirty="0" smtClean="0"/>
              <a:t>):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33" y="3808771"/>
            <a:ext cx="4366994" cy="2100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836" y="5726829"/>
            <a:ext cx="48006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companies track your information?</a:t>
            </a:r>
            <a:endParaRPr lang="en-US" dirty="0"/>
          </a:p>
        </p:txBody>
      </p:sp>
      <p:pic>
        <p:nvPicPr>
          <p:cNvPr id="6" name="8uIohJxot-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9648" y="1927391"/>
            <a:ext cx="8282416" cy="46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online targeting and tracking make you feel?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05" y="2418798"/>
            <a:ext cx="11729847" cy="12580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234" y="4301005"/>
            <a:ext cx="8058757" cy="1828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Go to this link</a:t>
            </a:r>
            <a:r>
              <a:rPr lang="en-US" sz="3600" dirty="0"/>
              <a:t>:  https://answergarden.ch/430400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063" y="3763611"/>
            <a:ext cx="2860889" cy="29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44893" y="3887795"/>
            <a:ext cx="3946358" cy="233595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644893" y="2261600"/>
            <a:ext cx="3946358" cy="146337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check out the Amazon Privacy Policy: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424418"/>
            <a:ext cx="4069377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 Go to Amazon.com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 Click on the Privacy link at the bottom of the page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695" y="2092148"/>
            <a:ext cx="7030328" cy="2017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620" y="4566688"/>
            <a:ext cx="5677223" cy="195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4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with a partner (or two) and answer the questions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95" y="2512194"/>
            <a:ext cx="4750687" cy="37514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4892" y="2512194"/>
            <a:ext cx="6227546" cy="382122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Let’s try creating and Sharing a Google Document</a:t>
            </a:r>
          </a:p>
          <a:p>
            <a:endParaRPr lang="en-US" sz="3600" dirty="0"/>
          </a:p>
          <a:p>
            <a:r>
              <a:rPr lang="en-US" sz="3600" dirty="0"/>
              <a:t>http://tinyurl.com/zurvfka</a:t>
            </a:r>
          </a:p>
        </p:txBody>
      </p:sp>
    </p:spTree>
    <p:extLst>
      <p:ext uri="{BB962C8B-B14F-4D97-AF65-F5344CB8AC3E}">
        <p14:creationId xmlns:p14="http://schemas.microsoft.com/office/powerpoint/2010/main" val="35258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47188"/>
            <a:ext cx="11168743" cy="1305412"/>
          </a:xfrm>
        </p:spPr>
        <p:txBody>
          <a:bodyPr/>
          <a:lstStyle/>
          <a:p>
            <a:r>
              <a:rPr lang="en-US" dirty="0" smtClean="0"/>
              <a:t>Three Questions about Targeting and Tracking: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What do you think are the companies’ goals in tracking your information?</a:t>
            </a:r>
          </a:p>
          <a:p>
            <a:r>
              <a:rPr lang="en-US" sz="3600" dirty="0" smtClean="0"/>
              <a:t>What do you think of tracking and targeting?</a:t>
            </a:r>
          </a:p>
          <a:p>
            <a:r>
              <a:rPr lang="en-US" sz="3600" dirty="0" smtClean="0"/>
              <a:t>Do you think it is okay for companies to collect information about you?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059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51</TotalTime>
  <Words>496</Words>
  <Application>Microsoft Office PowerPoint</Application>
  <PresentationFormat>Widescreen</PresentationFormat>
  <Paragraphs>50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Century Gothic</vt:lpstr>
      <vt:lpstr>Wingdings 2</vt:lpstr>
      <vt:lpstr>Quotable</vt:lpstr>
      <vt:lpstr>Why do I feel like someone is watching me?  Companies targeting and tracking you online</vt:lpstr>
      <vt:lpstr>If you sold lemonade would you prefer…</vt:lpstr>
      <vt:lpstr>Targeting and Tracking Users Online: How online companies know what to sell to you</vt:lpstr>
      <vt:lpstr>Targeting and Tracking Users Online: How online companies know what to sell to you</vt:lpstr>
      <vt:lpstr>How do the companies track your information?</vt:lpstr>
      <vt:lpstr>How does online targeting and tracking make you feel?</vt:lpstr>
      <vt:lpstr>Let’s check out the Amazon Privacy Policy:</vt:lpstr>
      <vt:lpstr>Work with a partner (or two) and answer the questions</vt:lpstr>
      <vt:lpstr>Three Questions about Targeting and Tracking:</vt:lpstr>
      <vt:lpstr>What are Cookies? (Besides Delicious:)</vt:lpstr>
      <vt:lpstr>How do cookies affect your experience online?</vt:lpstr>
      <vt:lpstr>How to Disable Cookies-Let’s Try It!</vt:lpstr>
      <vt:lpstr>Go online “InCognito”</vt:lpstr>
      <vt:lpstr>Antivirus Software</vt:lpstr>
      <vt:lpstr>How to Protect your Data</vt:lpstr>
    </vt:vector>
  </TitlesOfParts>
  <Company>Corona Norco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Theune</dc:creator>
  <cp:lastModifiedBy>Nathan Theune</cp:lastModifiedBy>
  <cp:revision>2</cp:revision>
  <dcterms:created xsi:type="dcterms:W3CDTF">2017-02-24T21:48:04Z</dcterms:created>
  <dcterms:modified xsi:type="dcterms:W3CDTF">2017-02-24T22:39:50Z</dcterms:modified>
</cp:coreProperties>
</file>